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86" r:id="rId3"/>
    <p:sldId id="270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797675" cy="9926638"/>
  <p:defaultTextStyle>
    <a:defPPr>
      <a:defRPr lang="ja-JP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C3"/>
    <a:srgbClr val="0364B5"/>
    <a:srgbClr val="0165B7"/>
    <a:srgbClr val="016DB7"/>
    <a:srgbClr val="0158B7"/>
    <a:srgbClr val="0454B4"/>
    <a:srgbClr val="015BBF"/>
    <a:srgbClr val="005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09" autoAdjust="0"/>
  </p:normalViewPr>
  <p:slideViewPr>
    <p:cSldViewPr snapToGrid="0" showGuides="1">
      <p:cViewPr varScale="1">
        <p:scale>
          <a:sx n="70" d="100"/>
          <a:sy n="70" d="100"/>
        </p:scale>
        <p:origin x="133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 Li" userId="644f4d75-23a1-44ef-adae-80155346ccc3" providerId="ADAL" clId="{B8B27D17-EF0C-4F74-B127-C2E9DBF1BDA4}"/>
    <pc:docChg chg="modSld">
      <pc:chgData name="Ao Li" userId="644f4d75-23a1-44ef-adae-80155346ccc3" providerId="ADAL" clId="{B8B27D17-EF0C-4F74-B127-C2E9DBF1BDA4}" dt="2022-10-24T03:25:07.077" v="25" actId="1076"/>
      <pc:docMkLst>
        <pc:docMk/>
      </pc:docMkLst>
      <pc:sldChg chg="modSp mod">
        <pc:chgData name="Ao Li" userId="644f4d75-23a1-44ef-adae-80155346ccc3" providerId="ADAL" clId="{B8B27D17-EF0C-4F74-B127-C2E9DBF1BDA4}" dt="2022-10-24T03:25:07.077" v="25" actId="1076"/>
        <pc:sldMkLst>
          <pc:docMk/>
          <pc:sldMk cId="0" sldId="286"/>
        </pc:sldMkLst>
        <pc:spChg chg="mod">
          <ac:chgData name="Ao Li" userId="644f4d75-23a1-44ef-adae-80155346ccc3" providerId="ADAL" clId="{B8B27D17-EF0C-4F74-B127-C2E9DBF1BDA4}" dt="2022-10-24T03:25:07.077" v="25" actId="1076"/>
          <ac:spMkLst>
            <pc:docMk/>
            <pc:sldMk cId="0" sldId="286"/>
            <ac:spMk id="13" creationId="{00000000-0000-0000-0000-000000000000}"/>
          </ac:spMkLst>
        </pc:spChg>
      </pc:sldChg>
    </pc:docChg>
  </pc:docChgLst>
  <pc:docChgLst>
    <pc:chgData name="Eric Lee" userId="e82352b5-ecea-4545-a840-df528cd0f247" providerId="ADAL" clId="{62D1127E-067D-4471-A39D-0DF57B9EBAB0}"/>
    <pc:docChg chg="modSld">
      <pc:chgData name="Eric Lee" userId="e82352b5-ecea-4545-a840-df528cd0f247" providerId="ADAL" clId="{62D1127E-067D-4471-A39D-0DF57B9EBAB0}" dt="2022-10-19T23:13:46.217" v="12" actId="1076"/>
      <pc:docMkLst>
        <pc:docMk/>
      </pc:docMkLst>
      <pc:sldChg chg="modSp mod">
        <pc:chgData name="Eric Lee" userId="e82352b5-ecea-4545-a840-df528cd0f247" providerId="ADAL" clId="{62D1127E-067D-4471-A39D-0DF57B9EBAB0}" dt="2022-10-19T23:12:11.351" v="2" actId="1076"/>
        <pc:sldMkLst>
          <pc:docMk/>
          <pc:sldMk cId="3336054509" sldId="287"/>
        </pc:sldMkLst>
        <pc:spChg chg="mod">
          <ac:chgData name="Eric Lee" userId="e82352b5-ecea-4545-a840-df528cd0f247" providerId="ADAL" clId="{62D1127E-067D-4471-A39D-0DF57B9EBAB0}" dt="2022-10-19T23:12:11.351" v="2" actId="1076"/>
          <ac:spMkLst>
            <pc:docMk/>
            <pc:sldMk cId="3336054509" sldId="287"/>
            <ac:spMk id="14" creationId="{440F8147-30D7-FCCC-9B0D-721C36908185}"/>
          </ac:spMkLst>
        </pc:spChg>
      </pc:sldChg>
      <pc:sldChg chg="modSp mod">
        <pc:chgData name="Eric Lee" userId="e82352b5-ecea-4545-a840-df528cd0f247" providerId="ADAL" clId="{62D1127E-067D-4471-A39D-0DF57B9EBAB0}" dt="2022-10-19T23:13:13.993" v="8" actId="1076"/>
        <pc:sldMkLst>
          <pc:docMk/>
          <pc:sldMk cId="2343835171" sldId="291"/>
        </pc:sldMkLst>
        <pc:spChg chg="mod">
          <ac:chgData name="Eric Lee" userId="e82352b5-ecea-4545-a840-df528cd0f247" providerId="ADAL" clId="{62D1127E-067D-4471-A39D-0DF57B9EBAB0}" dt="2022-10-19T23:13:11.419" v="7" actId="1076"/>
          <ac:spMkLst>
            <pc:docMk/>
            <pc:sldMk cId="2343835171" sldId="291"/>
            <ac:spMk id="26" creationId="{F6158D3A-11E6-17B5-0E67-40698082E277}"/>
          </ac:spMkLst>
        </pc:spChg>
        <pc:spChg chg="mod">
          <ac:chgData name="Eric Lee" userId="e82352b5-ecea-4545-a840-df528cd0f247" providerId="ADAL" clId="{62D1127E-067D-4471-A39D-0DF57B9EBAB0}" dt="2022-10-19T23:13:13.993" v="8" actId="1076"/>
          <ac:spMkLst>
            <pc:docMk/>
            <pc:sldMk cId="2343835171" sldId="291"/>
            <ac:spMk id="28" creationId="{A850B83A-B4F6-D050-6400-25083018D1E0}"/>
          </ac:spMkLst>
        </pc:spChg>
      </pc:sldChg>
      <pc:sldChg chg="modSp mod">
        <pc:chgData name="Eric Lee" userId="e82352b5-ecea-4545-a840-df528cd0f247" providerId="ADAL" clId="{62D1127E-067D-4471-A39D-0DF57B9EBAB0}" dt="2022-10-19T23:13:46.217" v="12" actId="1076"/>
        <pc:sldMkLst>
          <pc:docMk/>
          <pc:sldMk cId="1102047069" sldId="293"/>
        </pc:sldMkLst>
        <pc:spChg chg="mod">
          <ac:chgData name="Eric Lee" userId="e82352b5-ecea-4545-a840-df528cd0f247" providerId="ADAL" clId="{62D1127E-067D-4471-A39D-0DF57B9EBAB0}" dt="2022-10-19T23:13:46.217" v="12" actId="1076"/>
          <ac:spMkLst>
            <pc:docMk/>
            <pc:sldMk cId="1102047069" sldId="293"/>
            <ac:spMk id="17" creationId="{2297FF3A-82CD-0449-F06D-FDBA22EEBDB0}"/>
          </ac:spMkLst>
        </pc:spChg>
        <pc:spChg chg="mod">
          <ac:chgData name="Eric Lee" userId="e82352b5-ecea-4545-a840-df528cd0f247" providerId="ADAL" clId="{62D1127E-067D-4471-A39D-0DF57B9EBAB0}" dt="2022-10-19T23:13:34.420" v="9" actId="207"/>
          <ac:spMkLst>
            <pc:docMk/>
            <pc:sldMk cId="1102047069" sldId="293"/>
            <ac:spMk id="18" creationId="{A373529D-E010-2290-F551-600EEF57153F}"/>
          </ac:spMkLst>
        </pc:spChg>
      </pc:sldChg>
    </pc:docChg>
  </pc:docChgLst>
  <pc:docChgLst>
    <pc:chgData name="Maggie Man" userId="49d1c448-8712-4fa4-a132-74ce662a89fe" providerId="ADAL" clId="{C96512DC-1B4C-46E3-8300-6EDA98227908}"/>
    <pc:docChg chg="modSld">
      <pc:chgData name="Maggie Man" userId="49d1c448-8712-4fa4-a132-74ce662a89fe" providerId="ADAL" clId="{C96512DC-1B4C-46E3-8300-6EDA98227908}" dt="2022-10-27T00:07:49.391" v="27" actId="20577"/>
      <pc:docMkLst>
        <pc:docMk/>
      </pc:docMkLst>
      <pc:sldChg chg="modSp mod">
        <pc:chgData name="Maggie Man" userId="49d1c448-8712-4fa4-a132-74ce662a89fe" providerId="ADAL" clId="{C96512DC-1B4C-46E3-8300-6EDA98227908}" dt="2022-10-27T00:07:49.391" v="27" actId="20577"/>
        <pc:sldMkLst>
          <pc:docMk/>
          <pc:sldMk cId="0" sldId="286"/>
        </pc:sldMkLst>
        <pc:spChg chg="mod">
          <ac:chgData name="Maggie Man" userId="49d1c448-8712-4fa4-a132-74ce662a89fe" providerId="ADAL" clId="{C96512DC-1B4C-46E3-8300-6EDA98227908}" dt="2022-10-27T00:07:49.391" v="27" actId="20577"/>
          <ac:spMkLst>
            <pc:docMk/>
            <pc:sldMk cId="0" sldId="286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" pitchFamily="18" charset="0"/>
                <a:ea typeface="Osaka"/>
                <a:cs typeface="Osak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Times" pitchFamily="18" charset="0"/>
                <a:ea typeface="Osaka"/>
                <a:cs typeface="Osak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Times" pitchFamily="18" charset="0"/>
                <a:ea typeface="Osaka"/>
                <a:cs typeface="Osak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ja-JP" dirty="0">
                <a:latin typeface="Times" pitchFamily="18" charset="0"/>
                <a:ea typeface="Osaka"/>
              </a:rPr>
              <a:t>‹#›</a:t>
            </a:fld>
            <a:endParaRPr lang="en-US" altLang="ja-JP" dirty="0">
              <a:latin typeface="Times" pitchFamily="18" charset="0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194112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6" descr="note-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4778375"/>
            <a:ext cx="5170488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3475" y="5129213"/>
            <a:ext cx="4681538" cy="3390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マスタ テキストの書式設定</a:t>
            </a:r>
          </a:p>
          <a:p>
            <a:pPr marL="457200" marR="0" lvl="1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第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2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レベル</a:t>
            </a:r>
          </a:p>
          <a:p>
            <a:pPr marL="914400" marR="0" lvl="2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第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3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レベル</a:t>
            </a:r>
          </a:p>
          <a:p>
            <a:pPr marL="1371600" marR="0" lvl="3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第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4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レベル</a:t>
            </a:r>
          </a:p>
          <a:p>
            <a:pPr marL="1828800" marR="0" lvl="4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第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5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レベル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13388" y="8685213"/>
            <a:ext cx="454025" cy="166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‹#›</a:t>
            </a:fld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834280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1pPr>
    <a:lvl2pPr marL="457200"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2pPr>
    <a:lvl3pPr marL="914400"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3pPr>
    <a:lvl4pPr marL="1371600"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4pPr>
    <a:lvl5pPr marL="1828800"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>
              <a:lnSpc>
                <a:spcPct val="100000"/>
              </a:lnSpc>
            </a:pPr>
            <a:fld id="{9A0DB2DC-4C9A-4742-B13C-FB6460FD3503}" type="slidenum">
              <a:rPr lang="en-US" altLang="ja-JP" dirty="0">
                <a:ea typeface="MS Gothic" panose="020B0609070205080204" pitchFamily="49" charset="-128"/>
              </a:rPr>
              <a:t>1</a:t>
            </a:fld>
            <a:endParaRPr lang="en-US" altLang="ja-JP" dirty="0">
              <a:ea typeface="MS Gothic" panose="020B0609070205080204" pitchFamily="49" charset="-128"/>
            </a:endParaRPr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959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2</a:t>
            </a:fld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01913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244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77025" y="203200"/>
            <a:ext cx="2105025" cy="591343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8775" y="203200"/>
            <a:ext cx="6165850" cy="591343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4"/>
          </p:nvPr>
        </p:nvSpPr>
        <p:spPr bwMode="auto">
          <a:xfrm>
            <a:off x="8277225" y="6477000"/>
            <a:ext cx="539750" cy="17938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fld id="{9A0DB2DC-4C9A-4742-B13C-FB6460FD3503}" type="slidenum"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‹#›</a:t>
            </a:fld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363" y="898525"/>
            <a:ext cx="41338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898525"/>
            <a:ext cx="4135437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70000"/>
              <a:buFont typeface="Wingdings" panose="05000000000000000000" pitchFamily="2" charset="2"/>
              <a:buNone/>
              <a:defRPr/>
            </a:pPr>
            <a:endParaRPr kumimoji="1" lang="ja-JP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/>
          </p:cNvSpPr>
          <p:nvPr>
            <p:ph type="title"/>
          </p:nvPr>
        </p:nvSpPr>
        <p:spPr>
          <a:xfrm>
            <a:off x="358775" y="203200"/>
            <a:ext cx="8421688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10"/>
          <p:cNvSpPr>
            <a:spLocks noGrp="1"/>
          </p:cNvSpPr>
          <p:nvPr>
            <p:ph type="body" idx="1"/>
          </p:nvPr>
        </p:nvSpPr>
        <p:spPr>
          <a:xfrm>
            <a:off x="360363" y="898525"/>
            <a:ext cx="8421687" cy="5218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7225" y="6477000"/>
            <a:ext cx="539750" cy="179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+mj-lt"/>
          <a:ea typeface="+mj-ea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400" b="1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5pPr>
      <a:lvl6pPr marL="2514600" indent="-228600" algn="l" rtl="0" fontAlgn="base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TW" dirty="0"/>
              <a:t>Click to edit Master title style</a:t>
            </a:r>
            <a:endParaRPr lang="en-AU" altLang="zh-TW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en-AU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 dirty="0">
              <a:latin typeface="MS Gothic" panose="020B0609070205080204" pitchFamily="49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100" y="2446655"/>
            <a:ext cx="8366125" cy="52705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Tahoma" panose="020B0604030504040204" pitchFamily="34" charset="0"/>
              </a:rPr>
              <a:t>Technical Session 1: Intangibles – where to go next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46100" y="3391853"/>
            <a:ext cx="8369300" cy="74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37931725" indent="-37474525"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ja-JP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Tahoma" panose="020B0604030504040204" pitchFamily="34" charset="0"/>
              </a:rPr>
              <a:t>Dr Keith Kendall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　</a:t>
            </a:r>
            <a:endParaRPr kumimoji="0" lang="en-US" altLang="ja-JP" sz="2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100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fld>
            <a:endParaRPr lang="en-US" altLang="ja-JP" sz="1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96100" y="228283"/>
            <a:ext cx="1790700" cy="3778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AU" altLang="zh-CN" sz="1600" b="1">
                <a:latin typeface="+mj-lt"/>
                <a:ea typeface="宋体" panose="02010600030101010101" pitchFamily="2" charset="-122"/>
              </a:rPr>
              <a:t>Technical Session 1</a:t>
            </a:r>
            <a:endParaRPr lang="zh-CN" altLang="zh-CN" sz="1600" b="1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5668062-86CD-3D8D-B4AF-C4B19982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1150884"/>
            <a:ext cx="7646276" cy="12957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95250" y="300038"/>
            <a:ext cx="8912225" cy="64135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ja-JP" sz="3600" b="1" dirty="0">
                <a:solidFill>
                  <a:srgbClr val="0070C0"/>
                </a:solidFill>
                <a:cs typeface="Arial" panose="020B0604020202020204" pitchFamily="34" charset="0"/>
              </a:rPr>
              <a:t>Agenda</a:t>
            </a:r>
            <a:endParaRPr lang="en-US" altLang="ja-JP" sz="3600" b="1" dirty="0">
              <a:solidFill>
                <a:srgbClr val="0070C0"/>
              </a:solidFill>
              <a:ea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360363" y="1123950"/>
            <a:ext cx="8518525" cy="5522913"/>
          </a:xfrm>
          <a:ln/>
        </p:spPr>
        <p:txBody>
          <a:bodyPr vert="horz" wrap="square" lIns="91440" tIns="45720" rIns="91440" bIns="45720" anchor="t"/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194C"/>
                </a:solidFill>
              </a:rPr>
              <a:t>AASB Staff Paper 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194C"/>
                </a:solidFill>
              </a:rPr>
              <a:t>Post-publication Outreach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194C"/>
                </a:solidFill>
              </a:rPr>
              <a:t>AASB Agenda Consultation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194C"/>
                </a:solidFill>
              </a:rPr>
              <a:t>Digital Assets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194C"/>
                </a:solidFill>
              </a:rPr>
              <a:t>Next Steps</a:t>
            </a:r>
          </a:p>
          <a:p>
            <a:pPr marL="532130" indent="-436880" algn="just" eaLnBrk="1" hangingPunct="1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altLang="ja-JP" sz="28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532130" indent="-436880" eaLnBrk="1" hangingPunct="1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2130" indent="-436880" eaLnBrk="1" hangingPunct="1">
              <a:buChar char="•"/>
            </a:pPr>
            <a:endParaRPr lang="en-US" altLang="ja-JP" sz="28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2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6FC-2736-807E-4AFF-03E55762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b="1" dirty="0">
                <a:solidFill>
                  <a:srgbClr val="0070C0"/>
                </a:solidFill>
                <a:cs typeface="Arial" panose="020B0604020202020204" pitchFamily="34" charset="0"/>
              </a:rPr>
              <a:t>AASB Staff Paper:</a:t>
            </a:r>
            <a:br>
              <a:rPr lang="en-AU" sz="28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AU" sz="2800" b="1" dirty="0">
                <a:solidFill>
                  <a:srgbClr val="0070C0"/>
                </a:solidFill>
                <a:cs typeface="Arial" panose="020B0604020202020204" pitchFamily="34" charset="0"/>
              </a:rPr>
              <a:t>Intangible Assets: Reducing the Financial Statements Information Gap Through Improved Disclosures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E18A9D-154F-DCE0-3906-FA848C93A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0" t="11706" r="19229" b="3853"/>
          <a:stretch/>
        </p:blipFill>
        <p:spPr>
          <a:xfrm>
            <a:off x="603740" y="2136455"/>
            <a:ext cx="2554274" cy="359469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585855B-51A4-BD30-9D81-B222837A8F33}"/>
              </a:ext>
            </a:extLst>
          </p:cNvPr>
          <p:cNvGrpSpPr/>
          <p:nvPr/>
        </p:nvGrpSpPr>
        <p:grpSpPr>
          <a:xfrm>
            <a:off x="3631003" y="2801714"/>
            <a:ext cx="5352741" cy="1192545"/>
            <a:chOff x="3884494" y="2008629"/>
            <a:chExt cx="8002704" cy="14951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44727-B083-F5B4-BC7B-5F6BE8EC3637}"/>
                </a:ext>
              </a:extLst>
            </p:cNvPr>
            <p:cNvGrpSpPr/>
            <p:nvPr/>
          </p:nvGrpSpPr>
          <p:grpSpPr>
            <a:xfrm>
              <a:off x="3884494" y="2008629"/>
              <a:ext cx="8002704" cy="1495117"/>
              <a:chOff x="4219738" y="2153159"/>
              <a:chExt cx="7262476" cy="149511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72795F-6F1B-7CD5-5407-ED7009D36314}"/>
                  </a:ext>
                </a:extLst>
              </p:cNvPr>
              <p:cNvSpPr/>
              <p:nvPr/>
            </p:nvSpPr>
            <p:spPr>
              <a:xfrm>
                <a:off x="5554183" y="2153159"/>
                <a:ext cx="5928031" cy="1495116"/>
              </a:xfrm>
              <a:prstGeom prst="rect">
                <a:avLst/>
              </a:prstGeom>
              <a:solidFill>
                <a:srgbClr val="ACD4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6516A529-1EDC-AFA4-95A7-8D24623F363C}"/>
                  </a:ext>
                </a:extLst>
              </p:cNvPr>
              <p:cNvSpPr/>
              <p:nvPr/>
            </p:nvSpPr>
            <p:spPr>
              <a:xfrm rot="5400000">
                <a:off x="4952256" y="1420643"/>
                <a:ext cx="1495115" cy="2960152"/>
              </a:xfrm>
              <a:custGeom>
                <a:avLst/>
                <a:gdLst>
                  <a:gd name="connsiteX0" fmla="*/ 1495115 w 1495115"/>
                  <a:gd name="connsiteY0" fmla="*/ 1142643 h 3277747"/>
                  <a:gd name="connsiteX1" fmla="*/ 1495114 w 1495115"/>
                  <a:gd name="connsiteY1" fmla="*/ 3277747 h 3277747"/>
                  <a:gd name="connsiteX2" fmla="*/ 0 w 1495115"/>
                  <a:gd name="connsiteY2" fmla="*/ 3277747 h 3277747"/>
                  <a:gd name="connsiteX3" fmla="*/ 1 w 1495115"/>
                  <a:gd name="connsiteY3" fmla="*/ 1142643 h 3277747"/>
                  <a:gd name="connsiteX4" fmla="*/ 1495115 w 1495115"/>
                  <a:gd name="connsiteY4" fmla="*/ 1142642 h 3277747"/>
                  <a:gd name="connsiteX5" fmla="*/ 0 w 1495115"/>
                  <a:gd name="connsiteY5" fmla="*/ 1142642 h 3277747"/>
                  <a:gd name="connsiteX6" fmla="*/ 702958 w 1495115"/>
                  <a:gd name="connsiteY6" fmla="*/ 0 h 327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115" h="3277747">
                    <a:moveTo>
                      <a:pt x="1495115" y="1142643"/>
                    </a:moveTo>
                    <a:lnTo>
                      <a:pt x="1495114" y="3277747"/>
                    </a:lnTo>
                    <a:lnTo>
                      <a:pt x="0" y="3277747"/>
                    </a:lnTo>
                    <a:lnTo>
                      <a:pt x="1" y="1142643"/>
                    </a:lnTo>
                    <a:close/>
                    <a:moveTo>
                      <a:pt x="1495115" y="1142642"/>
                    </a:moveTo>
                    <a:lnTo>
                      <a:pt x="0" y="1142642"/>
                    </a:lnTo>
                    <a:lnTo>
                      <a:pt x="702958" y="0"/>
                    </a:lnTo>
                    <a:close/>
                  </a:path>
                </a:pathLst>
              </a:custGeom>
              <a:solidFill>
                <a:srgbClr val="2C9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DA9CED-C420-8F09-0F32-9388748A5A9E}"/>
                </a:ext>
              </a:extLst>
            </p:cNvPr>
            <p:cNvSpPr txBox="1"/>
            <p:nvPr/>
          </p:nvSpPr>
          <p:spPr>
            <a:xfrm>
              <a:off x="3907058" y="2523185"/>
              <a:ext cx="2341757" cy="501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  <a:latin typeface="+mn-lt"/>
                </a:rPr>
                <a:t>OBJECTIVE</a:t>
              </a:r>
              <a:endParaRPr lang="en-AU" sz="11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B257D3-8656-1C5B-6FB4-D09C95EF626D}"/>
                </a:ext>
              </a:extLst>
            </p:cNvPr>
            <p:cNvSpPr txBox="1"/>
            <p:nvPr/>
          </p:nvSpPr>
          <p:spPr>
            <a:xfrm>
              <a:off x="7146358" y="2061233"/>
              <a:ext cx="4740840" cy="135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solidFill>
                    <a:srgbClr val="004067"/>
                  </a:solidFill>
                  <a:latin typeface="+mn-lt"/>
                </a:rPr>
                <a:t>Stimulate open debate about viable methods for closing perceived financial statement information gaps linked to intangible assets</a:t>
              </a:r>
              <a:endParaRPr lang="en-AU" sz="1600" dirty="0"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731D2-00F7-BDF5-B5C0-7E1CC1D7BDFD}"/>
              </a:ext>
            </a:extLst>
          </p:cNvPr>
          <p:cNvGrpSpPr/>
          <p:nvPr/>
        </p:nvGrpSpPr>
        <p:grpSpPr>
          <a:xfrm>
            <a:off x="3631003" y="4296833"/>
            <a:ext cx="5352741" cy="1143001"/>
            <a:chOff x="3884494" y="2008629"/>
            <a:chExt cx="8002704" cy="149511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B25B22-6C56-0263-72FE-06562D70C9DD}"/>
                </a:ext>
              </a:extLst>
            </p:cNvPr>
            <p:cNvGrpSpPr/>
            <p:nvPr/>
          </p:nvGrpSpPr>
          <p:grpSpPr>
            <a:xfrm>
              <a:off x="3884494" y="2008629"/>
              <a:ext cx="8002704" cy="1495117"/>
              <a:chOff x="4219738" y="2153159"/>
              <a:chExt cx="7262476" cy="149511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71A48B-2582-F51B-AA79-850125D2ADD5}"/>
                  </a:ext>
                </a:extLst>
              </p:cNvPr>
              <p:cNvSpPr/>
              <p:nvPr/>
            </p:nvSpPr>
            <p:spPr>
              <a:xfrm>
                <a:off x="5554183" y="2153159"/>
                <a:ext cx="5928031" cy="1495116"/>
              </a:xfrm>
              <a:prstGeom prst="rect">
                <a:avLst/>
              </a:prstGeom>
              <a:solidFill>
                <a:srgbClr val="A2B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B219937D-4F34-C395-6799-CFFC3FAF0001}"/>
                  </a:ext>
                </a:extLst>
              </p:cNvPr>
              <p:cNvSpPr/>
              <p:nvPr/>
            </p:nvSpPr>
            <p:spPr>
              <a:xfrm rot="5400000">
                <a:off x="4952256" y="1420643"/>
                <a:ext cx="1495115" cy="2960152"/>
              </a:xfrm>
              <a:custGeom>
                <a:avLst/>
                <a:gdLst>
                  <a:gd name="connsiteX0" fmla="*/ 1495115 w 1495115"/>
                  <a:gd name="connsiteY0" fmla="*/ 1142643 h 3277747"/>
                  <a:gd name="connsiteX1" fmla="*/ 1495114 w 1495115"/>
                  <a:gd name="connsiteY1" fmla="*/ 3277747 h 3277747"/>
                  <a:gd name="connsiteX2" fmla="*/ 0 w 1495115"/>
                  <a:gd name="connsiteY2" fmla="*/ 3277747 h 3277747"/>
                  <a:gd name="connsiteX3" fmla="*/ 1 w 1495115"/>
                  <a:gd name="connsiteY3" fmla="*/ 1142643 h 3277747"/>
                  <a:gd name="connsiteX4" fmla="*/ 1495115 w 1495115"/>
                  <a:gd name="connsiteY4" fmla="*/ 1142642 h 3277747"/>
                  <a:gd name="connsiteX5" fmla="*/ 0 w 1495115"/>
                  <a:gd name="connsiteY5" fmla="*/ 1142642 h 3277747"/>
                  <a:gd name="connsiteX6" fmla="*/ 702958 w 1495115"/>
                  <a:gd name="connsiteY6" fmla="*/ 0 h 327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115" h="3277747">
                    <a:moveTo>
                      <a:pt x="1495115" y="1142643"/>
                    </a:moveTo>
                    <a:lnTo>
                      <a:pt x="1495114" y="3277747"/>
                    </a:lnTo>
                    <a:lnTo>
                      <a:pt x="0" y="3277747"/>
                    </a:lnTo>
                    <a:lnTo>
                      <a:pt x="1" y="1142643"/>
                    </a:lnTo>
                    <a:close/>
                    <a:moveTo>
                      <a:pt x="1495115" y="1142642"/>
                    </a:moveTo>
                    <a:lnTo>
                      <a:pt x="0" y="1142642"/>
                    </a:lnTo>
                    <a:lnTo>
                      <a:pt x="702958" y="0"/>
                    </a:lnTo>
                    <a:close/>
                  </a:path>
                </a:pathLst>
              </a:custGeom>
              <a:solidFill>
                <a:srgbClr val="1353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FDE7DF-F113-3F21-B874-7E112248C621}"/>
                </a:ext>
              </a:extLst>
            </p:cNvPr>
            <p:cNvSpPr txBox="1"/>
            <p:nvPr/>
          </p:nvSpPr>
          <p:spPr>
            <a:xfrm>
              <a:off x="3907058" y="2523186"/>
              <a:ext cx="2341757" cy="52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bg1"/>
                  </a:solidFill>
                  <a:latin typeface="+mn-lt"/>
                </a:rPr>
                <a:t>FOCUS</a:t>
              </a:r>
              <a:endParaRPr lang="en-AU" sz="11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0F8147-30D7-FCCC-9B0D-721C36908185}"/>
                </a:ext>
              </a:extLst>
            </p:cNvPr>
            <p:cNvSpPr txBox="1"/>
            <p:nvPr/>
          </p:nvSpPr>
          <p:spPr>
            <a:xfrm>
              <a:off x="7168923" y="2281632"/>
              <a:ext cx="4464589" cy="76492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1600" dirty="0">
                  <a:solidFill>
                    <a:srgbClr val="004067"/>
                  </a:solidFill>
                  <a:latin typeface="+mn-lt"/>
                </a:rPr>
                <a:t>Unrecognised internally-generated intangible assets</a:t>
              </a:r>
            </a:p>
          </p:txBody>
        </p:sp>
      </p:grpSp>
      <p:sp>
        <p:nvSpPr>
          <p:cNvPr id="17" name="スライド番号プレースホルダ 3">
            <a:extLst>
              <a:ext uri="{FF2B5EF4-FFF2-40B4-BE49-F238E27FC236}">
                <a16:creationId xmlns:a16="http://schemas.microsoft.com/office/drawing/2014/main" id="{667B8FC7-8511-6AA8-2B86-C4D2448DDDF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3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05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C02C-C073-CD08-0EB4-DA786ACA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600" b="1" dirty="0">
                <a:solidFill>
                  <a:srgbClr val="0070C0"/>
                </a:solidFill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FF591-9888-C061-F7D2-184A9A104A6B}"/>
              </a:ext>
            </a:extLst>
          </p:cNvPr>
          <p:cNvSpPr/>
          <p:nvPr/>
        </p:nvSpPr>
        <p:spPr>
          <a:xfrm>
            <a:off x="421198" y="2151701"/>
            <a:ext cx="2694837" cy="4295646"/>
          </a:xfrm>
          <a:prstGeom prst="rect">
            <a:avLst/>
          </a:prstGeom>
          <a:solidFill>
            <a:srgbClr val="B2E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72E45-3CE7-F029-C630-B652BAA753DF}"/>
              </a:ext>
            </a:extLst>
          </p:cNvPr>
          <p:cNvSpPr/>
          <p:nvPr/>
        </p:nvSpPr>
        <p:spPr>
          <a:xfrm>
            <a:off x="3297130" y="2240746"/>
            <a:ext cx="2694836" cy="4206600"/>
          </a:xfrm>
          <a:prstGeom prst="rect">
            <a:avLst/>
          </a:prstGeom>
          <a:solidFill>
            <a:srgbClr val="ACD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867C5B-EF89-0936-53F6-1DC0487134D1}"/>
              </a:ext>
            </a:extLst>
          </p:cNvPr>
          <p:cNvSpPr/>
          <p:nvPr/>
        </p:nvSpPr>
        <p:spPr>
          <a:xfrm>
            <a:off x="6173051" y="2196224"/>
            <a:ext cx="2694836" cy="4251122"/>
          </a:xfrm>
          <a:prstGeom prst="rect">
            <a:avLst/>
          </a:prstGeom>
          <a:solidFill>
            <a:srgbClr val="A2B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7D04C9F9-57D5-73B3-0EE8-4DDDCAFE06B4}"/>
              </a:ext>
            </a:extLst>
          </p:cNvPr>
          <p:cNvSpPr/>
          <p:nvPr/>
        </p:nvSpPr>
        <p:spPr>
          <a:xfrm>
            <a:off x="6173054" y="1417638"/>
            <a:ext cx="2694836" cy="1208668"/>
          </a:xfrm>
          <a:custGeom>
            <a:avLst/>
            <a:gdLst>
              <a:gd name="connsiteX0" fmla="*/ 0 w 3209976"/>
              <a:gd name="connsiteY0" fmla="*/ 0 h 1206146"/>
              <a:gd name="connsiteX1" fmla="*/ 3209976 w 3209976"/>
              <a:gd name="connsiteY1" fmla="*/ 0 h 1206146"/>
              <a:gd name="connsiteX2" fmla="*/ 3209976 w 3209976"/>
              <a:gd name="connsiteY2" fmla="*/ 815472 h 1206146"/>
              <a:gd name="connsiteX3" fmla="*/ 2060392 w 3209976"/>
              <a:gd name="connsiteY3" fmla="*/ 815472 h 1206146"/>
              <a:gd name="connsiteX4" fmla="*/ 1565060 w 3209976"/>
              <a:gd name="connsiteY4" fmla="*/ 1206146 h 1206146"/>
              <a:gd name="connsiteX5" fmla="*/ 1069728 w 3209976"/>
              <a:gd name="connsiteY5" fmla="*/ 815472 h 1206146"/>
              <a:gd name="connsiteX6" fmla="*/ 0 w 3209976"/>
              <a:gd name="connsiteY6" fmla="*/ 815472 h 12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976" h="1206146">
                <a:moveTo>
                  <a:pt x="0" y="0"/>
                </a:moveTo>
                <a:lnTo>
                  <a:pt x="3209976" y="0"/>
                </a:lnTo>
                <a:lnTo>
                  <a:pt x="3209976" y="815472"/>
                </a:lnTo>
                <a:lnTo>
                  <a:pt x="2060392" y="815472"/>
                </a:lnTo>
                <a:lnTo>
                  <a:pt x="1565060" y="1206146"/>
                </a:lnTo>
                <a:lnTo>
                  <a:pt x="1069728" y="815472"/>
                </a:lnTo>
                <a:lnTo>
                  <a:pt x="0" y="815472"/>
                </a:lnTo>
                <a:close/>
              </a:path>
            </a:pathLst>
          </a:custGeom>
          <a:solidFill>
            <a:srgbClr val="13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05A13-6D85-C20B-39CF-FD9ED7DA35DA}"/>
              </a:ext>
            </a:extLst>
          </p:cNvPr>
          <p:cNvSpPr txBox="1"/>
          <p:nvPr/>
        </p:nvSpPr>
        <p:spPr>
          <a:xfrm>
            <a:off x="6629859" y="1657772"/>
            <a:ext cx="1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+mn-lt"/>
              </a:rPr>
              <a:t>GUIDANCE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B81E9427-12DB-3839-1DD3-BA9409B6E56B}"/>
              </a:ext>
            </a:extLst>
          </p:cNvPr>
          <p:cNvSpPr/>
          <p:nvPr/>
        </p:nvSpPr>
        <p:spPr>
          <a:xfrm>
            <a:off x="3297129" y="1425273"/>
            <a:ext cx="2694836" cy="1212806"/>
          </a:xfrm>
          <a:custGeom>
            <a:avLst/>
            <a:gdLst>
              <a:gd name="connsiteX0" fmla="*/ 0 w 3209976"/>
              <a:gd name="connsiteY0" fmla="*/ 0 h 1206146"/>
              <a:gd name="connsiteX1" fmla="*/ 3209976 w 3209976"/>
              <a:gd name="connsiteY1" fmla="*/ 0 h 1206146"/>
              <a:gd name="connsiteX2" fmla="*/ 3209976 w 3209976"/>
              <a:gd name="connsiteY2" fmla="*/ 815472 h 1206146"/>
              <a:gd name="connsiteX3" fmla="*/ 2060392 w 3209976"/>
              <a:gd name="connsiteY3" fmla="*/ 815472 h 1206146"/>
              <a:gd name="connsiteX4" fmla="*/ 1565060 w 3209976"/>
              <a:gd name="connsiteY4" fmla="*/ 1206146 h 1206146"/>
              <a:gd name="connsiteX5" fmla="*/ 1069728 w 3209976"/>
              <a:gd name="connsiteY5" fmla="*/ 815472 h 1206146"/>
              <a:gd name="connsiteX6" fmla="*/ 0 w 3209976"/>
              <a:gd name="connsiteY6" fmla="*/ 815472 h 12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976" h="1206146">
                <a:moveTo>
                  <a:pt x="0" y="0"/>
                </a:moveTo>
                <a:lnTo>
                  <a:pt x="3209976" y="0"/>
                </a:lnTo>
                <a:lnTo>
                  <a:pt x="3209976" y="815472"/>
                </a:lnTo>
                <a:lnTo>
                  <a:pt x="2060392" y="815472"/>
                </a:lnTo>
                <a:lnTo>
                  <a:pt x="1565060" y="1206146"/>
                </a:lnTo>
                <a:lnTo>
                  <a:pt x="1069728" y="815472"/>
                </a:lnTo>
                <a:lnTo>
                  <a:pt x="0" y="815472"/>
                </a:lnTo>
                <a:close/>
              </a:path>
            </a:pathLst>
          </a:custGeom>
          <a:solidFill>
            <a:srgbClr val="2B9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746A1C28-778F-7653-981A-938D791D2149}"/>
              </a:ext>
            </a:extLst>
          </p:cNvPr>
          <p:cNvSpPr/>
          <p:nvPr/>
        </p:nvSpPr>
        <p:spPr>
          <a:xfrm>
            <a:off x="421201" y="1417638"/>
            <a:ext cx="2694836" cy="1163480"/>
          </a:xfrm>
          <a:custGeom>
            <a:avLst/>
            <a:gdLst>
              <a:gd name="connsiteX0" fmla="*/ 0 w 3209976"/>
              <a:gd name="connsiteY0" fmla="*/ 0 h 1206146"/>
              <a:gd name="connsiteX1" fmla="*/ 3209976 w 3209976"/>
              <a:gd name="connsiteY1" fmla="*/ 0 h 1206146"/>
              <a:gd name="connsiteX2" fmla="*/ 3209976 w 3209976"/>
              <a:gd name="connsiteY2" fmla="*/ 815472 h 1206146"/>
              <a:gd name="connsiteX3" fmla="*/ 2060392 w 3209976"/>
              <a:gd name="connsiteY3" fmla="*/ 815472 h 1206146"/>
              <a:gd name="connsiteX4" fmla="*/ 1565060 w 3209976"/>
              <a:gd name="connsiteY4" fmla="*/ 1206146 h 1206146"/>
              <a:gd name="connsiteX5" fmla="*/ 1069728 w 3209976"/>
              <a:gd name="connsiteY5" fmla="*/ 815472 h 1206146"/>
              <a:gd name="connsiteX6" fmla="*/ 0 w 3209976"/>
              <a:gd name="connsiteY6" fmla="*/ 815472 h 120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976" h="1206146">
                <a:moveTo>
                  <a:pt x="0" y="0"/>
                </a:moveTo>
                <a:lnTo>
                  <a:pt x="3209976" y="0"/>
                </a:lnTo>
                <a:lnTo>
                  <a:pt x="3209976" y="815472"/>
                </a:lnTo>
                <a:lnTo>
                  <a:pt x="2060392" y="815472"/>
                </a:lnTo>
                <a:lnTo>
                  <a:pt x="1565060" y="1206146"/>
                </a:lnTo>
                <a:lnTo>
                  <a:pt x="1069728" y="815472"/>
                </a:lnTo>
                <a:lnTo>
                  <a:pt x="0" y="815472"/>
                </a:lnTo>
                <a:close/>
              </a:path>
            </a:pathLst>
          </a:custGeom>
          <a:solidFill>
            <a:srgbClr val="37C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6D68E-0DD1-90A3-3832-827330A6F6C4}"/>
              </a:ext>
            </a:extLst>
          </p:cNvPr>
          <p:cNvSpPr txBox="1"/>
          <p:nvPr/>
        </p:nvSpPr>
        <p:spPr>
          <a:xfrm>
            <a:off x="3297127" y="1425273"/>
            <a:ext cx="269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+mn-lt"/>
              </a:rPr>
              <a:t>DISCLOSURE OBJECTIVE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9DC49-204A-0EFA-9E05-CA37E7750870}"/>
              </a:ext>
            </a:extLst>
          </p:cNvPr>
          <p:cNvSpPr txBox="1"/>
          <p:nvPr/>
        </p:nvSpPr>
        <p:spPr>
          <a:xfrm>
            <a:off x="982565" y="1628040"/>
            <a:ext cx="157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+mn-lt"/>
              </a:rPr>
              <a:t>PRINCIPLE</a:t>
            </a:r>
            <a:endParaRPr lang="en-A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4E998F-52F4-FEFC-A90B-1822387067E6}"/>
              </a:ext>
            </a:extLst>
          </p:cNvPr>
          <p:cNvSpPr txBox="1"/>
          <p:nvPr/>
        </p:nvSpPr>
        <p:spPr>
          <a:xfrm>
            <a:off x="3333131" y="2737358"/>
            <a:ext cx="2694836" cy="33391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latin typeface="Calibri"/>
                <a:ea typeface="DengXian"/>
                <a:cs typeface="Times New Roman"/>
              </a:rPr>
              <a:t>To provide information in the FS that enable users to assess the current and expected future financial impact on the entity and management’s stewardship of each significant unrecognised internally-generated intangible asset controlled by the entity.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8A0B83-0711-D1A4-24AC-369039A4867B}"/>
              </a:ext>
            </a:extLst>
          </p:cNvPr>
          <p:cNvSpPr txBox="1"/>
          <p:nvPr/>
        </p:nvSpPr>
        <p:spPr>
          <a:xfrm>
            <a:off x="495289" y="2737358"/>
            <a:ext cx="2694836" cy="27464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/>
                <a:ea typeface="DengXian"/>
                <a:cs typeface="Times New Roman"/>
              </a:rPr>
              <a:t>An entity discloses information in its financial statements about each significant unrecognised </a:t>
            </a:r>
            <a:r>
              <a:rPr lang="en-AU" sz="1800" dirty="0">
                <a:latin typeface="Calibri"/>
                <a:ea typeface="DengXian"/>
                <a:cs typeface="Times New Roman"/>
              </a:rPr>
              <a:t>internally-generated</a:t>
            </a:r>
            <a:r>
              <a:rPr lang="en-AU" sz="1800" dirty="0">
                <a:effectLst/>
                <a:latin typeface="Calibri"/>
                <a:ea typeface="DengXian"/>
                <a:cs typeface="Times New Roman"/>
              </a:rPr>
              <a:t> intangible asset controlled by the entity that plays a key role in pursuing the entity’s objectives.</a:t>
            </a:r>
          </a:p>
        </p:txBody>
      </p:sp>
      <p:sp>
        <p:nvSpPr>
          <p:cNvPr id="15" name="スライド番号プレースホルダ 3">
            <a:extLst>
              <a:ext uri="{FF2B5EF4-FFF2-40B4-BE49-F238E27FC236}">
                <a16:creationId xmlns:a16="http://schemas.microsoft.com/office/drawing/2014/main" id="{928439A5-C7A3-4968-F1C6-199E3084621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4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FA8CAD-73BC-01B1-00B6-BCE5EFE0B679}"/>
              </a:ext>
            </a:extLst>
          </p:cNvPr>
          <p:cNvSpPr txBox="1"/>
          <p:nvPr/>
        </p:nvSpPr>
        <p:spPr>
          <a:xfrm>
            <a:off x="6209052" y="2737196"/>
            <a:ext cx="2658835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latin typeface="Calibri"/>
                <a:ea typeface="DengXian"/>
                <a:cs typeface="Times New Roman"/>
              </a:rPr>
              <a:t>To assist entities in determining disclosures that can meet the principle and the disclosure objective. </a:t>
            </a:r>
          </a:p>
        </p:txBody>
      </p:sp>
    </p:spTree>
    <p:extLst>
      <p:ext uri="{BB962C8B-B14F-4D97-AF65-F5344CB8AC3E}">
        <p14:creationId xmlns:p14="http://schemas.microsoft.com/office/powerpoint/2010/main" val="39203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C02C-C073-CD08-0EB4-DA786ACA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600" b="1" dirty="0">
                <a:solidFill>
                  <a:srgbClr val="0070C0"/>
                </a:solidFill>
                <a:cs typeface="Arial" panose="020B0604020202020204" pitchFamily="34" charset="0"/>
              </a:rPr>
              <a:t>Examples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588A03-49A1-0FA5-9AAE-A2EF1793EEBC}"/>
              </a:ext>
            </a:extLst>
          </p:cNvPr>
          <p:cNvGrpSpPr/>
          <p:nvPr/>
        </p:nvGrpSpPr>
        <p:grpSpPr>
          <a:xfrm>
            <a:off x="265360" y="3903939"/>
            <a:ext cx="4165240" cy="772938"/>
            <a:chOff x="722519" y="3897543"/>
            <a:chExt cx="5432661" cy="9553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985D63-C1F2-69EC-07CE-3BAA9D50311E}"/>
                </a:ext>
              </a:extLst>
            </p:cNvPr>
            <p:cNvSpPr/>
            <p:nvPr/>
          </p:nvSpPr>
          <p:spPr>
            <a:xfrm rot="16200000">
              <a:off x="3542691" y="2153198"/>
              <a:ext cx="748043" cy="442464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350C3-E20B-418C-8831-52C0F389274D}"/>
                </a:ext>
              </a:extLst>
            </p:cNvPr>
            <p:cNvSpPr txBox="1"/>
            <p:nvPr/>
          </p:nvSpPr>
          <p:spPr>
            <a:xfrm>
              <a:off x="1677643" y="3897543"/>
              <a:ext cx="4477537" cy="93020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latin typeface="+mn-lt"/>
                  <a:ea typeface="+mn-lt"/>
                  <a:cs typeface="+mn-lt"/>
                </a:rPr>
                <a:t>whether it plays a key role in the pursuit of the entity's objectives</a:t>
              </a:r>
              <a:endParaRPr lang="en-US" sz="1800" dirty="0">
                <a:latin typeface="+mn-lt"/>
                <a:cs typeface="Calibri"/>
              </a:endParaRPr>
            </a:p>
          </p:txBody>
        </p:sp>
        <p:pic>
          <p:nvPicPr>
            <p:cNvPr id="17" name="Graphic 16" descr="Business Growth with solid fill">
              <a:extLst>
                <a:ext uri="{FF2B5EF4-FFF2-40B4-BE49-F238E27FC236}">
                  <a16:creationId xmlns:a16="http://schemas.microsoft.com/office/drawing/2014/main" id="{75D3A2D3-C00F-8DED-904C-6C3ABD33C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2519" y="3938528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90C4DD-DD41-CDB1-3AA2-FEFC91049229}"/>
              </a:ext>
            </a:extLst>
          </p:cNvPr>
          <p:cNvGrpSpPr/>
          <p:nvPr/>
        </p:nvGrpSpPr>
        <p:grpSpPr>
          <a:xfrm>
            <a:off x="225252" y="5034870"/>
            <a:ext cx="4185303" cy="706115"/>
            <a:chOff x="673442" y="5057514"/>
            <a:chExt cx="5441528" cy="101624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A05F3D-0F7B-5162-6DE7-BA7FC0CB03FB}"/>
                </a:ext>
              </a:extLst>
            </p:cNvPr>
            <p:cNvGrpSpPr/>
            <p:nvPr/>
          </p:nvGrpSpPr>
          <p:grpSpPr>
            <a:xfrm>
              <a:off x="1685422" y="5086831"/>
              <a:ext cx="4429548" cy="986930"/>
              <a:chOff x="1699489" y="5014991"/>
              <a:chExt cx="4429548" cy="98693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0374CD-1A58-D703-B130-16257373E6A1}"/>
                  </a:ext>
                </a:extLst>
              </p:cNvPr>
              <p:cNvSpPr/>
              <p:nvPr/>
            </p:nvSpPr>
            <p:spPr>
              <a:xfrm rot="16200000">
                <a:off x="3431511" y="3282969"/>
                <a:ext cx="965503" cy="4429548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8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BB69D0-B81F-9CC0-2EC6-513538D385E3}"/>
                  </a:ext>
                </a:extLst>
              </p:cNvPr>
              <p:cNvSpPr txBox="1"/>
              <p:nvPr/>
            </p:nvSpPr>
            <p:spPr>
              <a:xfrm>
                <a:off x="1713538" y="5071716"/>
                <a:ext cx="4217095" cy="93020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latin typeface="+mn-lt"/>
                    <a:cs typeface="Calibri"/>
                  </a:rPr>
                  <a:t>operating segment in which it is used</a:t>
                </a:r>
              </a:p>
            </p:txBody>
          </p:sp>
        </p:grpSp>
        <p:pic>
          <p:nvPicPr>
            <p:cNvPr id="20" name="Graphic 19" descr="Earth Globe - Asia with solid fill">
              <a:extLst>
                <a:ext uri="{FF2B5EF4-FFF2-40B4-BE49-F238E27FC236}">
                  <a16:creationId xmlns:a16="http://schemas.microsoft.com/office/drawing/2014/main" id="{FC342D6C-F2BD-B266-F408-43D284CF6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3442" y="5057514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DC4EF8-8377-E6EC-79AD-AF81086ABBD8}"/>
              </a:ext>
            </a:extLst>
          </p:cNvPr>
          <p:cNvGrpSpPr/>
          <p:nvPr/>
        </p:nvGrpSpPr>
        <p:grpSpPr>
          <a:xfrm>
            <a:off x="225252" y="1566143"/>
            <a:ext cx="4205346" cy="635349"/>
            <a:chOff x="480754" y="1591519"/>
            <a:chExt cx="5423336" cy="91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404A09-85C0-41BB-227C-8820E29F91D9}"/>
                </a:ext>
              </a:extLst>
            </p:cNvPr>
            <p:cNvSpPr/>
            <p:nvPr/>
          </p:nvSpPr>
          <p:spPr>
            <a:xfrm rot="16200000">
              <a:off x="3331032" y="-144367"/>
              <a:ext cx="754505" cy="4391611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F7B746-D22C-D64F-412F-EF8C67FFADED}"/>
                </a:ext>
              </a:extLst>
            </p:cNvPr>
            <p:cNvSpPr txBox="1"/>
            <p:nvPr/>
          </p:nvSpPr>
          <p:spPr>
            <a:xfrm>
              <a:off x="1512478" y="1782947"/>
              <a:ext cx="3491988" cy="5315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latin typeface="+mn-lt"/>
                  <a:ea typeface="MingLiU-ExtB" panose="02020500000000000000" pitchFamily="18" charset="-120"/>
                  <a:cs typeface="+mn-lt"/>
                </a:rPr>
                <a:t>description of the asset</a:t>
              </a:r>
              <a:endParaRPr lang="en-US" sz="1800" dirty="0">
                <a:latin typeface="+mn-lt"/>
                <a:ea typeface="MingLiU-ExtB" panose="02020500000000000000" pitchFamily="18" charset="-120"/>
              </a:endParaRPr>
            </a:p>
          </p:txBody>
        </p:sp>
        <p:pic>
          <p:nvPicPr>
            <p:cNvPr id="26" name="Graphic 25" descr="Blog with solid fill">
              <a:extLst>
                <a:ext uri="{FF2B5EF4-FFF2-40B4-BE49-F238E27FC236}">
                  <a16:creationId xmlns:a16="http://schemas.microsoft.com/office/drawing/2014/main" id="{6FC1D422-2499-61EE-E51F-8A2BA931C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0754" y="1591519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AE05E7-8277-3735-37EA-5F35342D5343}"/>
              </a:ext>
            </a:extLst>
          </p:cNvPr>
          <p:cNvGrpSpPr/>
          <p:nvPr/>
        </p:nvGrpSpPr>
        <p:grpSpPr>
          <a:xfrm>
            <a:off x="227056" y="2683640"/>
            <a:ext cx="4203543" cy="646331"/>
            <a:chOff x="676690" y="2758561"/>
            <a:chExt cx="5453856" cy="93020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690ADF-2BAE-CB40-C117-70EE66B884ED}"/>
                </a:ext>
              </a:extLst>
            </p:cNvPr>
            <p:cNvSpPr/>
            <p:nvPr/>
          </p:nvSpPr>
          <p:spPr>
            <a:xfrm rot="16200000">
              <a:off x="3544085" y="1010588"/>
              <a:ext cx="746766" cy="442615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653A4-4AFF-34D8-D8B4-0CEC804061B9}"/>
                </a:ext>
              </a:extLst>
            </p:cNvPr>
            <p:cNvSpPr txBox="1"/>
            <p:nvPr/>
          </p:nvSpPr>
          <p:spPr>
            <a:xfrm>
              <a:off x="1665600" y="2758561"/>
              <a:ext cx="4295426" cy="93020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latin typeface="+mn-lt"/>
                  <a:ea typeface="+mn-lt"/>
                  <a:cs typeface="+mn-lt"/>
                </a:rPr>
                <a:t>reasons it failed the recognition criteria</a:t>
              </a:r>
              <a:endParaRPr lang="en-US" sz="1800" dirty="0">
                <a:latin typeface="+mn-lt"/>
                <a:cs typeface="Calibri"/>
              </a:endParaRPr>
            </a:p>
          </p:txBody>
        </p:sp>
        <p:pic>
          <p:nvPicPr>
            <p:cNvPr id="30" name="Graphic 29" descr="Cloud Computing with solid fill">
              <a:extLst>
                <a:ext uri="{FF2B5EF4-FFF2-40B4-BE49-F238E27FC236}">
                  <a16:creationId xmlns:a16="http://schemas.microsoft.com/office/drawing/2014/main" id="{09E4B5F8-08B3-0D15-00C4-B55BE4652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6690" y="2758562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0CD4C7-A3EE-5247-60E1-69F254725B72}"/>
              </a:ext>
            </a:extLst>
          </p:cNvPr>
          <p:cNvGrpSpPr/>
          <p:nvPr/>
        </p:nvGrpSpPr>
        <p:grpSpPr>
          <a:xfrm>
            <a:off x="4535099" y="4537925"/>
            <a:ext cx="4171745" cy="684750"/>
            <a:chOff x="6552099" y="4399358"/>
            <a:chExt cx="4718992" cy="9333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DA31B9A-B04F-3730-769F-FF14B2F3F61D}"/>
                </a:ext>
              </a:extLst>
            </p:cNvPr>
            <p:cNvGrpSpPr/>
            <p:nvPr/>
          </p:nvGrpSpPr>
          <p:grpSpPr>
            <a:xfrm>
              <a:off x="7394547" y="4451724"/>
              <a:ext cx="3876544" cy="880972"/>
              <a:chOff x="7355203" y="4438204"/>
              <a:chExt cx="3876544" cy="88097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23DEB67-3C59-B0BB-0F74-C3A35CB1CFBC}"/>
                  </a:ext>
                </a:extLst>
              </p:cNvPr>
              <p:cNvSpPr/>
              <p:nvPr/>
            </p:nvSpPr>
            <p:spPr>
              <a:xfrm rot="16200000">
                <a:off x="8840498" y="2996211"/>
                <a:ext cx="794370" cy="3764959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8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A064C8-6E86-BAB8-9386-730BBF20F0C3}"/>
                  </a:ext>
                </a:extLst>
              </p:cNvPr>
              <p:cNvSpPr txBox="1"/>
              <p:nvPr/>
            </p:nvSpPr>
            <p:spPr>
              <a:xfrm>
                <a:off x="7377877" y="4438204"/>
                <a:ext cx="3853870" cy="88097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latin typeface="+mn-lt"/>
                    <a:ea typeface="+mn-lt"/>
                    <a:cs typeface="+mn-lt"/>
                  </a:rPr>
                  <a:t>new internally generated, or held for sale, abandoned or sold</a:t>
                </a:r>
                <a:endParaRPr lang="en-US" sz="1800" dirty="0">
                  <a:latin typeface="+mn-lt"/>
                </a:endParaRPr>
              </a:p>
            </p:txBody>
          </p:sp>
        </p:grpSp>
        <p:pic>
          <p:nvPicPr>
            <p:cNvPr id="34" name="Graphic 33" descr="Microscope with solid fill">
              <a:extLst>
                <a:ext uri="{FF2B5EF4-FFF2-40B4-BE49-F238E27FC236}">
                  <a16:creationId xmlns:a16="http://schemas.microsoft.com/office/drawing/2014/main" id="{62ED7CE3-97ED-0BB4-72F7-B60B81CA1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52099" y="4399358"/>
              <a:ext cx="794370" cy="79437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23037-0827-06A5-90A0-3E4A52B97BDE}"/>
              </a:ext>
            </a:extLst>
          </p:cNvPr>
          <p:cNvGrpSpPr/>
          <p:nvPr/>
        </p:nvGrpSpPr>
        <p:grpSpPr>
          <a:xfrm>
            <a:off x="4587269" y="3397594"/>
            <a:ext cx="4099531" cy="539500"/>
            <a:chOff x="6454055" y="2742490"/>
            <a:chExt cx="4637305" cy="73535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BBAB734-4A47-1855-C766-89A35B512564}"/>
                </a:ext>
              </a:extLst>
            </p:cNvPr>
            <p:cNvGrpSpPr/>
            <p:nvPr/>
          </p:nvGrpSpPr>
          <p:grpSpPr>
            <a:xfrm>
              <a:off x="7236104" y="2779145"/>
              <a:ext cx="3855256" cy="698703"/>
              <a:chOff x="7260098" y="2705421"/>
              <a:chExt cx="3855256" cy="69870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4F25CD-1F28-2179-B726-A701F6178F8D}"/>
                  </a:ext>
                </a:extLst>
              </p:cNvPr>
              <p:cNvSpPr/>
              <p:nvPr/>
            </p:nvSpPr>
            <p:spPr>
              <a:xfrm rot="16200000">
                <a:off x="8783784" y="1183122"/>
                <a:ext cx="698703" cy="3743301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8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5CE8A7-51FE-0E53-3EC2-14A2E87A1676}"/>
                  </a:ext>
                </a:extLst>
              </p:cNvPr>
              <p:cNvSpPr txBox="1"/>
              <p:nvPr/>
            </p:nvSpPr>
            <p:spPr>
              <a:xfrm>
                <a:off x="7260098" y="2803065"/>
                <a:ext cx="3855256" cy="50341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latin typeface="+mn-lt"/>
                    <a:ea typeface="+mn-lt"/>
                    <a:cs typeface="+mn-lt"/>
                  </a:rPr>
                  <a:t>any legal restrictions on its title</a:t>
                </a:r>
                <a:endParaRPr lang="en-US" sz="1800" dirty="0">
                  <a:latin typeface="+mn-lt"/>
                </a:endParaRPr>
              </a:p>
            </p:txBody>
          </p:sp>
        </p:grpSp>
        <p:pic>
          <p:nvPicPr>
            <p:cNvPr id="39" name="Graphic 38" descr="Unlock with solid fill">
              <a:extLst>
                <a:ext uri="{FF2B5EF4-FFF2-40B4-BE49-F238E27FC236}">
                  <a16:creationId xmlns:a16="http://schemas.microsoft.com/office/drawing/2014/main" id="{ED48C57F-1766-1E34-30D0-E773B4060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54055" y="2742490"/>
              <a:ext cx="735357" cy="73535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A8F952-1475-27F5-B2AA-01982A75E101}"/>
              </a:ext>
            </a:extLst>
          </p:cNvPr>
          <p:cNvGrpSpPr/>
          <p:nvPr/>
        </p:nvGrpSpPr>
        <p:grpSpPr>
          <a:xfrm>
            <a:off x="4583267" y="2079827"/>
            <a:ext cx="4005787" cy="681608"/>
            <a:chOff x="6268157" y="2166185"/>
            <a:chExt cx="4998255" cy="7954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6DDA0E5-554E-CC65-F592-16E392C2A962}"/>
                </a:ext>
              </a:extLst>
            </p:cNvPr>
            <p:cNvGrpSpPr/>
            <p:nvPr/>
          </p:nvGrpSpPr>
          <p:grpSpPr>
            <a:xfrm>
              <a:off x="7138575" y="2241826"/>
              <a:ext cx="4127837" cy="629053"/>
              <a:chOff x="7138575" y="2241826"/>
              <a:chExt cx="4127837" cy="62905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8C36DC2-1416-7AB9-AE73-0B3423E40021}"/>
                  </a:ext>
                </a:extLst>
              </p:cNvPr>
              <p:cNvSpPr/>
              <p:nvPr/>
            </p:nvSpPr>
            <p:spPr>
              <a:xfrm rot="16200000">
                <a:off x="8887967" y="492434"/>
                <a:ext cx="629053" cy="4127837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8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506B00A-1D20-77D9-9895-F720A8318EF4}"/>
                  </a:ext>
                </a:extLst>
              </p:cNvPr>
              <p:cNvSpPr txBox="1"/>
              <p:nvPr/>
            </p:nvSpPr>
            <p:spPr>
              <a:xfrm>
                <a:off x="7138575" y="2308175"/>
                <a:ext cx="2715884" cy="50341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latin typeface="+mn-lt"/>
                    <a:cs typeface="Calibri"/>
                  </a:rPr>
                  <a:t>expected useful life</a:t>
                </a:r>
              </a:p>
            </p:txBody>
          </p:sp>
        </p:grpSp>
        <p:pic>
          <p:nvPicPr>
            <p:cNvPr id="44" name="Graphic 43" descr="Future with solid fill">
              <a:extLst>
                <a:ext uri="{FF2B5EF4-FFF2-40B4-BE49-F238E27FC236}">
                  <a16:creationId xmlns:a16="http://schemas.microsoft.com/office/drawing/2014/main" id="{8096CFCC-807A-BA67-3CE8-FFDDBFC5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68157" y="2166185"/>
              <a:ext cx="795488" cy="795489"/>
            </a:xfrm>
            <a:prstGeom prst="rect">
              <a:avLst/>
            </a:prstGeom>
          </p:spPr>
        </p:pic>
      </p:grpSp>
      <p:sp>
        <p:nvSpPr>
          <p:cNvPr id="49" name="スライド番号プレースホルダ 3">
            <a:extLst>
              <a:ext uri="{FF2B5EF4-FFF2-40B4-BE49-F238E27FC236}">
                <a16:creationId xmlns:a16="http://schemas.microsoft.com/office/drawing/2014/main" id="{7FC3DEB8-77F0-E933-F051-540DD474DA7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5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74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C02C-C073-CD08-0EB4-DA786ACA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600" b="1" dirty="0">
                <a:solidFill>
                  <a:srgbClr val="0070C0"/>
                </a:solidFill>
                <a:cs typeface="Arial" panose="020B0604020202020204" pitchFamily="34" charset="0"/>
              </a:rPr>
              <a:t>Post-publication Outreach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EA852-2677-3894-877A-87BEBD4EE24D}"/>
              </a:ext>
            </a:extLst>
          </p:cNvPr>
          <p:cNvSpPr/>
          <p:nvPr/>
        </p:nvSpPr>
        <p:spPr>
          <a:xfrm>
            <a:off x="151406" y="1339443"/>
            <a:ext cx="8851191" cy="3333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cs typeface="Calibri"/>
              </a:rPr>
              <a:t>Agree with focusing on disclosures, with some concerns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3E749-E62C-21F4-BDDC-B1D3C7ED9C0D}"/>
              </a:ext>
            </a:extLst>
          </p:cNvPr>
          <p:cNvSpPr txBox="1"/>
          <p:nvPr/>
        </p:nvSpPr>
        <p:spPr>
          <a:xfrm>
            <a:off x="1644262" y="2267985"/>
            <a:ext cx="168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>
                <a:solidFill>
                  <a:schemeClr val="bg1"/>
                </a:solidFill>
                <a:latin typeface="+mn-lt"/>
              </a:rPr>
              <a:t>01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46A215-B566-DD68-F94E-C1D241447F60}"/>
              </a:ext>
            </a:extLst>
          </p:cNvPr>
          <p:cNvGrpSpPr/>
          <p:nvPr/>
        </p:nvGrpSpPr>
        <p:grpSpPr>
          <a:xfrm>
            <a:off x="602352" y="2007089"/>
            <a:ext cx="1511530" cy="3829970"/>
            <a:chOff x="742285" y="1968665"/>
            <a:chExt cx="1511530" cy="38299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AAD9483-DC18-9334-DDA4-F94710B90A17}"/>
                </a:ext>
              </a:extLst>
            </p:cNvPr>
            <p:cNvGrpSpPr/>
            <p:nvPr/>
          </p:nvGrpSpPr>
          <p:grpSpPr>
            <a:xfrm>
              <a:off x="942278" y="1968665"/>
              <a:ext cx="1115122" cy="3829970"/>
              <a:chOff x="942278" y="1968665"/>
              <a:chExt cx="1115122" cy="3829970"/>
            </a:xfrm>
          </p:grpSpPr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0902C5D6-0AC6-7C57-C440-F9C28B907C4B}"/>
                  </a:ext>
                </a:extLst>
              </p:cNvPr>
              <p:cNvSpPr/>
              <p:nvPr/>
            </p:nvSpPr>
            <p:spPr>
              <a:xfrm>
                <a:off x="942278" y="1968665"/>
                <a:ext cx="1115122" cy="952955"/>
              </a:xfrm>
              <a:custGeom>
                <a:avLst/>
                <a:gdLst>
                  <a:gd name="connsiteX0" fmla="*/ 289789 w 1115122"/>
                  <a:gd name="connsiteY0" fmla="*/ 0 h 952955"/>
                  <a:gd name="connsiteX1" fmla="*/ 825333 w 1115122"/>
                  <a:gd name="connsiteY1" fmla="*/ 0 h 952955"/>
                  <a:gd name="connsiteX2" fmla="*/ 869298 w 1115122"/>
                  <a:gd name="connsiteY2" fmla="*/ 23386 h 952955"/>
                  <a:gd name="connsiteX3" fmla="*/ 1115122 w 1115122"/>
                  <a:gd name="connsiteY3" fmla="*/ 476478 h 952955"/>
                  <a:gd name="connsiteX4" fmla="*/ 869298 w 1115122"/>
                  <a:gd name="connsiteY4" fmla="*/ 929570 h 952955"/>
                  <a:gd name="connsiteX5" fmla="*/ 825335 w 1115122"/>
                  <a:gd name="connsiteY5" fmla="*/ 952955 h 952955"/>
                  <a:gd name="connsiteX6" fmla="*/ 289787 w 1115122"/>
                  <a:gd name="connsiteY6" fmla="*/ 952955 h 952955"/>
                  <a:gd name="connsiteX7" fmla="*/ 245824 w 1115122"/>
                  <a:gd name="connsiteY7" fmla="*/ 929570 h 952955"/>
                  <a:gd name="connsiteX8" fmla="*/ 0 w 1115122"/>
                  <a:gd name="connsiteY8" fmla="*/ 476478 h 952955"/>
                  <a:gd name="connsiteX9" fmla="*/ 245824 w 1115122"/>
                  <a:gd name="connsiteY9" fmla="*/ 23386 h 952955"/>
                  <a:gd name="connsiteX10" fmla="*/ 289789 w 1115122"/>
                  <a:gd name="connsiteY10" fmla="*/ 0 h 95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5122" h="952955">
                    <a:moveTo>
                      <a:pt x="289789" y="0"/>
                    </a:moveTo>
                    <a:lnTo>
                      <a:pt x="825333" y="0"/>
                    </a:lnTo>
                    <a:lnTo>
                      <a:pt x="869298" y="23386"/>
                    </a:lnTo>
                    <a:cubicBezTo>
                      <a:pt x="1017611" y="121580"/>
                      <a:pt x="1115122" y="287869"/>
                      <a:pt x="1115122" y="476478"/>
                    </a:cubicBezTo>
                    <a:cubicBezTo>
                      <a:pt x="1115122" y="665087"/>
                      <a:pt x="1017611" y="831376"/>
                      <a:pt x="869298" y="929570"/>
                    </a:cubicBezTo>
                    <a:lnTo>
                      <a:pt x="825335" y="952955"/>
                    </a:lnTo>
                    <a:lnTo>
                      <a:pt x="289787" y="952955"/>
                    </a:lnTo>
                    <a:lnTo>
                      <a:pt x="245824" y="929570"/>
                    </a:lnTo>
                    <a:cubicBezTo>
                      <a:pt x="97511" y="831376"/>
                      <a:pt x="0" y="665087"/>
                      <a:pt x="0" y="476478"/>
                    </a:cubicBezTo>
                    <a:cubicBezTo>
                      <a:pt x="0" y="287869"/>
                      <a:pt x="97511" y="121580"/>
                      <a:pt x="245824" y="23386"/>
                    </a:cubicBezTo>
                    <a:lnTo>
                      <a:pt x="289789" y="0"/>
                    </a:lnTo>
                    <a:close/>
                  </a:path>
                </a:pathLst>
              </a:custGeom>
              <a:solidFill>
                <a:srgbClr val="86EA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AU" sz="2400" b="1" i="1" dirty="0"/>
                  <a:t>1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3347A1-2B9D-2AAF-EC90-5D8D5913BC63}"/>
                  </a:ext>
                </a:extLst>
              </p:cNvPr>
              <p:cNvSpPr/>
              <p:nvPr/>
            </p:nvSpPr>
            <p:spPr>
              <a:xfrm>
                <a:off x="1204332" y="2921621"/>
                <a:ext cx="579863" cy="2877014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C61BE5-63DE-6F9F-EB55-01A5A3B02150}"/>
                </a:ext>
              </a:extLst>
            </p:cNvPr>
            <p:cNvSpPr txBox="1"/>
            <p:nvPr/>
          </p:nvSpPr>
          <p:spPr>
            <a:xfrm>
              <a:off x="742285" y="3267010"/>
              <a:ext cx="150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rPr>
                <a:t>Proprietary information</a:t>
              </a:r>
              <a:r>
                <a:rPr lang="en-AU" dirty="0">
                  <a:effectLst/>
                  <a:latin typeface="+mn-lt"/>
                </a:rPr>
                <a:t> </a:t>
              </a:r>
              <a:endParaRPr lang="en-AU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6630DE-859B-B520-5D4D-8BE8E1007E6B}"/>
                </a:ext>
              </a:extLst>
            </p:cNvPr>
            <p:cNvSpPr txBox="1"/>
            <p:nvPr/>
          </p:nvSpPr>
          <p:spPr>
            <a:xfrm>
              <a:off x="749862" y="3913341"/>
              <a:ext cx="150395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1600" dirty="0">
                  <a:latin typeface="+mn-lt"/>
                  <a:ea typeface="DengXian"/>
                  <a:cs typeface="Times New Roman"/>
                </a:rPr>
                <a:t>entities </a:t>
              </a:r>
              <a:r>
                <a:rPr lang="en-AU" sz="1600" dirty="0">
                  <a:effectLst/>
                  <a:latin typeface="+mn-lt"/>
                  <a:ea typeface="DengXian"/>
                  <a:cs typeface="Times New Roman"/>
                </a:rPr>
                <a:t>may reveal confidential and sensitive information</a:t>
              </a:r>
              <a:r>
                <a:rPr lang="en-AU" sz="1600" dirty="0">
                  <a:latin typeface="+mn-lt"/>
                </a:rPr>
                <a:t>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2E1386-3235-B23B-4F91-77B43E3B6B74}"/>
              </a:ext>
            </a:extLst>
          </p:cNvPr>
          <p:cNvGrpSpPr/>
          <p:nvPr/>
        </p:nvGrpSpPr>
        <p:grpSpPr>
          <a:xfrm>
            <a:off x="3888994" y="2028431"/>
            <a:ext cx="1503953" cy="3829970"/>
            <a:chOff x="760780" y="1968665"/>
            <a:chExt cx="1503953" cy="38299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1BAC66-6FBC-120B-C4CC-07905B5A6748}"/>
                </a:ext>
              </a:extLst>
            </p:cNvPr>
            <p:cNvGrpSpPr/>
            <p:nvPr/>
          </p:nvGrpSpPr>
          <p:grpSpPr>
            <a:xfrm>
              <a:off x="942278" y="1968665"/>
              <a:ext cx="1115122" cy="3829970"/>
              <a:chOff x="942278" y="1968665"/>
              <a:chExt cx="1115122" cy="3829970"/>
            </a:xfrm>
          </p:grpSpPr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9C80556A-531E-BBB5-1F51-B31EB7B3A710}"/>
                  </a:ext>
                </a:extLst>
              </p:cNvPr>
              <p:cNvSpPr/>
              <p:nvPr/>
            </p:nvSpPr>
            <p:spPr>
              <a:xfrm>
                <a:off x="942278" y="1968665"/>
                <a:ext cx="1115122" cy="952955"/>
              </a:xfrm>
              <a:custGeom>
                <a:avLst/>
                <a:gdLst>
                  <a:gd name="connsiteX0" fmla="*/ 289789 w 1115122"/>
                  <a:gd name="connsiteY0" fmla="*/ 0 h 952955"/>
                  <a:gd name="connsiteX1" fmla="*/ 825333 w 1115122"/>
                  <a:gd name="connsiteY1" fmla="*/ 0 h 952955"/>
                  <a:gd name="connsiteX2" fmla="*/ 869298 w 1115122"/>
                  <a:gd name="connsiteY2" fmla="*/ 23386 h 952955"/>
                  <a:gd name="connsiteX3" fmla="*/ 1115122 w 1115122"/>
                  <a:gd name="connsiteY3" fmla="*/ 476478 h 952955"/>
                  <a:gd name="connsiteX4" fmla="*/ 869298 w 1115122"/>
                  <a:gd name="connsiteY4" fmla="*/ 929570 h 952955"/>
                  <a:gd name="connsiteX5" fmla="*/ 825335 w 1115122"/>
                  <a:gd name="connsiteY5" fmla="*/ 952955 h 952955"/>
                  <a:gd name="connsiteX6" fmla="*/ 289787 w 1115122"/>
                  <a:gd name="connsiteY6" fmla="*/ 952955 h 952955"/>
                  <a:gd name="connsiteX7" fmla="*/ 245824 w 1115122"/>
                  <a:gd name="connsiteY7" fmla="*/ 929570 h 952955"/>
                  <a:gd name="connsiteX8" fmla="*/ 0 w 1115122"/>
                  <a:gd name="connsiteY8" fmla="*/ 476478 h 952955"/>
                  <a:gd name="connsiteX9" fmla="*/ 245824 w 1115122"/>
                  <a:gd name="connsiteY9" fmla="*/ 23386 h 952955"/>
                  <a:gd name="connsiteX10" fmla="*/ 289789 w 1115122"/>
                  <a:gd name="connsiteY10" fmla="*/ 0 h 95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5122" h="952955">
                    <a:moveTo>
                      <a:pt x="289789" y="0"/>
                    </a:moveTo>
                    <a:lnTo>
                      <a:pt x="825333" y="0"/>
                    </a:lnTo>
                    <a:lnTo>
                      <a:pt x="869298" y="23386"/>
                    </a:lnTo>
                    <a:cubicBezTo>
                      <a:pt x="1017611" y="121580"/>
                      <a:pt x="1115122" y="287869"/>
                      <a:pt x="1115122" y="476478"/>
                    </a:cubicBezTo>
                    <a:cubicBezTo>
                      <a:pt x="1115122" y="665087"/>
                      <a:pt x="1017611" y="831376"/>
                      <a:pt x="869298" y="929570"/>
                    </a:cubicBezTo>
                    <a:lnTo>
                      <a:pt x="825335" y="952955"/>
                    </a:lnTo>
                    <a:lnTo>
                      <a:pt x="289787" y="952955"/>
                    </a:lnTo>
                    <a:lnTo>
                      <a:pt x="245824" y="929570"/>
                    </a:lnTo>
                    <a:cubicBezTo>
                      <a:pt x="97511" y="831376"/>
                      <a:pt x="0" y="665087"/>
                      <a:pt x="0" y="476478"/>
                    </a:cubicBezTo>
                    <a:cubicBezTo>
                      <a:pt x="0" y="287869"/>
                      <a:pt x="97511" y="121580"/>
                      <a:pt x="245824" y="23386"/>
                    </a:cubicBezTo>
                    <a:lnTo>
                      <a:pt x="289789" y="0"/>
                    </a:lnTo>
                    <a:close/>
                  </a:path>
                </a:pathLst>
              </a:custGeom>
              <a:solidFill>
                <a:srgbClr val="37C9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AU" sz="2400" b="1" i="1" dirty="0"/>
                  <a:t>3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79D0499-13AC-B8B5-8605-6726F36CAA1E}"/>
                  </a:ext>
                </a:extLst>
              </p:cNvPr>
              <p:cNvSpPr/>
              <p:nvPr/>
            </p:nvSpPr>
            <p:spPr>
              <a:xfrm>
                <a:off x="1204332" y="2921621"/>
                <a:ext cx="579863" cy="2877014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186951-DEF1-07FE-4B56-F850D3CE3698}"/>
                </a:ext>
              </a:extLst>
            </p:cNvPr>
            <p:cNvSpPr txBox="1"/>
            <p:nvPr/>
          </p:nvSpPr>
          <p:spPr>
            <a:xfrm>
              <a:off x="760780" y="3237319"/>
              <a:ext cx="1503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rPr>
                <a:t>Audit effort</a:t>
              </a:r>
              <a:r>
                <a:rPr lang="en-AU" dirty="0">
                  <a:effectLst/>
                  <a:latin typeface="+mn-lt"/>
                </a:rPr>
                <a:t> </a:t>
              </a:r>
              <a:endParaRPr lang="en-AU" dirty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9B0AA1-7588-FF68-B1A7-9651DA053AB9}"/>
                </a:ext>
              </a:extLst>
            </p:cNvPr>
            <p:cNvSpPr txBox="1"/>
            <p:nvPr/>
          </p:nvSpPr>
          <p:spPr>
            <a:xfrm>
              <a:off x="760780" y="3882396"/>
              <a:ext cx="1503953" cy="11079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1800" dirty="0">
                  <a:effectLst/>
                  <a:latin typeface="+mn-lt"/>
                  <a:ea typeface="DengXian"/>
                  <a:cs typeface="Times New Roman"/>
                </a:rPr>
                <a:t> </a:t>
              </a:r>
              <a:r>
                <a:rPr lang="en-AU" sz="1600" dirty="0">
                  <a:effectLst/>
                  <a:latin typeface="+mn-lt"/>
                  <a:ea typeface="DengXian"/>
                  <a:cs typeface="Times New Roman"/>
                </a:rPr>
                <a:t>disclosures may increase audit effort and risks</a:t>
              </a:r>
              <a:endParaRPr lang="en-AU" sz="1600" dirty="0">
                <a:latin typeface="+mn-lt"/>
                <a:ea typeface="DengXian"/>
                <a:cs typeface="Times New Roman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8005ED-AE59-9CCE-F152-B4F7379D4398}"/>
              </a:ext>
            </a:extLst>
          </p:cNvPr>
          <p:cNvGrpSpPr/>
          <p:nvPr/>
        </p:nvGrpSpPr>
        <p:grpSpPr>
          <a:xfrm>
            <a:off x="7182847" y="1975142"/>
            <a:ext cx="1503953" cy="3829970"/>
            <a:chOff x="748817" y="1968665"/>
            <a:chExt cx="1503953" cy="382997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326FC27-5F1C-3BD5-031F-42585977510E}"/>
                </a:ext>
              </a:extLst>
            </p:cNvPr>
            <p:cNvGrpSpPr/>
            <p:nvPr/>
          </p:nvGrpSpPr>
          <p:grpSpPr>
            <a:xfrm>
              <a:off x="942278" y="1968665"/>
              <a:ext cx="1115122" cy="3829970"/>
              <a:chOff x="942278" y="1968665"/>
              <a:chExt cx="1115122" cy="3829970"/>
            </a:xfrm>
          </p:grpSpPr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B5E83C70-0468-5145-7F50-5E0A4B078415}"/>
                  </a:ext>
                </a:extLst>
              </p:cNvPr>
              <p:cNvSpPr/>
              <p:nvPr/>
            </p:nvSpPr>
            <p:spPr>
              <a:xfrm>
                <a:off x="942278" y="1968665"/>
                <a:ext cx="1115122" cy="952955"/>
              </a:xfrm>
              <a:custGeom>
                <a:avLst/>
                <a:gdLst>
                  <a:gd name="connsiteX0" fmla="*/ 289789 w 1115122"/>
                  <a:gd name="connsiteY0" fmla="*/ 0 h 952955"/>
                  <a:gd name="connsiteX1" fmla="*/ 825333 w 1115122"/>
                  <a:gd name="connsiteY1" fmla="*/ 0 h 952955"/>
                  <a:gd name="connsiteX2" fmla="*/ 869298 w 1115122"/>
                  <a:gd name="connsiteY2" fmla="*/ 23386 h 952955"/>
                  <a:gd name="connsiteX3" fmla="*/ 1115122 w 1115122"/>
                  <a:gd name="connsiteY3" fmla="*/ 476478 h 952955"/>
                  <a:gd name="connsiteX4" fmla="*/ 869298 w 1115122"/>
                  <a:gd name="connsiteY4" fmla="*/ 929570 h 952955"/>
                  <a:gd name="connsiteX5" fmla="*/ 825335 w 1115122"/>
                  <a:gd name="connsiteY5" fmla="*/ 952955 h 952955"/>
                  <a:gd name="connsiteX6" fmla="*/ 289787 w 1115122"/>
                  <a:gd name="connsiteY6" fmla="*/ 952955 h 952955"/>
                  <a:gd name="connsiteX7" fmla="*/ 245824 w 1115122"/>
                  <a:gd name="connsiteY7" fmla="*/ 929570 h 952955"/>
                  <a:gd name="connsiteX8" fmla="*/ 0 w 1115122"/>
                  <a:gd name="connsiteY8" fmla="*/ 476478 h 952955"/>
                  <a:gd name="connsiteX9" fmla="*/ 245824 w 1115122"/>
                  <a:gd name="connsiteY9" fmla="*/ 23386 h 952955"/>
                  <a:gd name="connsiteX10" fmla="*/ 289789 w 1115122"/>
                  <a:gd name="connsiteY10" fmla="*/ 0 h 95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5122" h="952955">
                    <a:moveTo>
                      <a:pt x="289789" y="0"/>
                    </a:moveTo>
                    <a:lnTo>
                      <a:pt x="825333" y="0"/>
                    </a:lnTo>
                    <a:lnTo>
                      <a:pt x="869298" y="23386"/>
                    </a:lnTo>
                    <a:cubicBezTo>
                      <a:pt x="1017611" y="121580"/>
                      <a:pt x="1115122" y="287869"/>
                      <a:pt x="1115122" y="476478"/>
                    </a:cubicBezTo>
                    <a:cubicBezTo>
                      <a:pt x="1115122" y="665087"/>
                      <a:pt x="1017611" y="831376"/>
                      <a:pt x="869298" y="929570"/>
                    </a:cubicBezTo>
                    <a:lnTo>
                      <a:pt x="825335" y="952955"/>
                    </a:lnTo>
                    <a:lnTo>
                      <a:pt x="289787" y="952955"/>
                    </a:lnTo>
                    <a:lnTo>
                      <a:pt x="245824" y="929570"/>
                    </a:lnTo>
                    <a:cubicBezTo>
                      <a:pt x="97511" y="831376"/>
                      <a:pt x="0" y="665087"/>
                      <a:pt x="0" y="476478"/>
                    </a:cubicBezTo>
                    <a:cubicBezTo>
                      <a:pt x="0" y="287869"/>
                      <a:pt x="97511" y="121580"/>
                      <a:pt x="245824" y="23386"/>
                    </a:cubicBezTo>
                    <a:lnTo>
                      <a:pt x="289789" y="0"/>
                    </a:lnTo>
                    <a:close/>
                  </a:path>
                </a:pathLst>
              </a:custGeom>
              <a:solidFill>
                <a:srgbClr val="1353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AU" sz="2400" b="1" i="1" dirty="0"/>
                  <a:t>5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3B11961-E442-5696-876B-DE1D2B76A58D}"/>
                  </a:ext>
                </a:extLst>
              </p:cNvPr>
              <p:cNvSpPr/>
              <p:nvPr/>
            </p:nvSpPr>
            <p:spPr>
              <a:xfrm>
                <a:off x="1204332" y="2921621"/>
                <a:ext cx="579863" cy="2877014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38F9BF-09E4-7641-F930-D02C3E49745F}"/>
                </a:ext>
              </a:extLst>
            </p:cNvPr>
            <p:cNvSpPr txBox="1"/>
            <p:nvPr/>
          </p:nvSpPr>
          <p:spPr>
            <a:xfrm>
              <a:off x="748817" y="3237319"/>
              <a:ext cx="150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rPr>
                <a:t>Location of the disclosure</a:t>
              </a:r>
              <a:r>
                <a:rPr lang="en-AU" dirty="0">
                  <a:effectLst/>
                  <a:latin typeface="+mn-lt"/>
                </a:rPr>
                <a:t> </a:t>
              </a:r>
              <a:endParaRPr lang="en-AU" dirty="0">
                <a:latin typeface="+mn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889848-C8AB-6215-9B49-CA76679E6003}"/>
                </a:ext>
              </a:extLst>
            </p:cNvPr>
            <p:cNvSpPr txBox="1"/>
            <p:nvPr/>
          </p:nvSpPr>
          <p:spPr>
            <a:xfrm>
              <a:off x="748817" y="3882396"/>
              <a:ext cx="1503953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1600" dirty="0">
                  <a:effectLst/>
                  <a:latin typeface="+mn-lt"/>
                  <a:ea typeface="DengXian"/>
                  <a:cs typeface="Times New Roman"/>
                </a:rPr>
                <a:t>whether </a:t>
              </a:r>
              <a:r>
                <a:rPr lang="en-AU" sz="1600" dirty="0">
                  <a:latin typeface="+mn-lt"/>
                  <a:ea typeface="DengXian"/>
                  <a:cs typeface="Times New Roman"/>
                </a:rPr>
                <a:t>disclosures should</a:t>
              </a:r>
              <a:r>
                <a:rPr lang="en-AU" sz="1600" dirty="0">
                  <a:effectLst/>
                  <a:latin typeface="+mn-lt"/>
                  <a:ea typeface="DengXian"/>
                  <a:cs typeface="Times New Roman"/>
                </a:rPr>
                <a:t> be </a:t>
              </a:r>
              <a:r>
                <a:rPr lang="en-AU" sz="1600" dirty="0">
                  <a:latin typeface="+mn-lt"/>
                  <a:ea typeface="DengXian"/>
                  <a:cs typeface="Times New Roman"/>
                </a:rPr>
                <a:t>made</a:t>
              </a:r>
              <a:r>
                <a:rPr lang="en-AU" sz="1600" dirty="0">
                  <a:effectLst/>
                  <a:latin typeface="+mn-lt"/>
                  <a:ea typeface="DengXian"/>
                  <a:cs typeface="Times New Roman"/>
                </a:rPr>
                <a:t> in FS</a:t>
              </a:r>
              <a:r>
                <a:rPr lang="en-AU" sz="1600" dirty="0">
                  <a:latin typeface="+mn-lt"/>
                </a:rPr>
                <a:t> 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1D1553-31BF-7A08-AFDB-2A6D58A900CC}"/>
              </a:ext>
            </a:extLst>
          </p:cNvPr>
          <p:cNvGrpSpPr/>
          <p:nvPr/>
        </p:nvGrpSpPr>
        <p:grpSpPr>
          <a:xfrm rot="10800000">
            <a:off x="2101135" y="2007089"/>
            <a:ext cx="1526758" cy="3838171"/>
            <a:chOff x="747864" y="1968665"/>
            <a:chExt cx="1526758" cy="383817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5DE3232-75AD-5E54-17E3-897B9BCEDE72}"/>
                </a:ext>
              </a:extLst>
            </p:cNvPr>
            <p:cNvGrpSpPr/>
            <p:nvPr/>
          </p:nvGrpSpPr>
          <p:grpSpPr>
            <a:xfrm>
              <a:off x="942278" y="1968665"/>
              <a:ext cx="1115122" cy="3829970"/>
              <a:chOff x="942278" y="1968665"/>
              <a:chExt cx="1115122" cy="3829970"/>
            </a:xfrm>
          </p:grpSpPr>
          <p:sp>
            <p:nvSpPr>
              <p:cNvPr id="59" name="Freeform 57">
                <a:extLst>
                  <a:ext uri="{FF2B5EF4-FFF2-40B4-BE49-F238E27FC236}">
                    <a16:creationId xmlns:a16="http://schemas.microsoft.com/office/drawing/2014/main" id="{EBA3665F-6326-3564-B0C5-24E83E7B05DB}"/>
                  </a:ext>
                </a:extLst>
              </p:cNvPr>
              <p:cNvSpPr/>
              <p:nvPr/>
            </p:nvSpPr>
            <p:spPr>
              <a:xfrm rot="10800000">
                <a:off x="942278" y="1968665"/>
                <a:ext cx="1115122" cy="952955"/>
              </a:xfrm>
              <a:custGeom>
                <a:avLst/>
                <a:gdLst>
                  <a:gd name="connsiteX0" fmla="*/ 289789 w 1115122"/>
                  <a:gd name="connsiteY0" fmla="*/ 0 h 952955"/>
                  <a:gd name="connsiteX1" fmla="*/ 825333 w 1115122"/>
                  <a:gd name="connsiteY1" fmla="*/ 0 h 952955"/>
                  <a:gd name="connsiteX2" fmla="*/ 869298 w 1115122"/>
                  <a:gd name="connsiteY2" fmla="*/ 23386 h 952955"/>
                  <a:gd name="connsiteX3" fmla="*/ 1115122 w 1115122"/>
                  <a:gd name="connsiteY3" fmla="*/ 476478 h 952955"/>
                  <a:gd name="connsiteX4" fmla="*/ 869298 w 1115122"/>
                  <a:gd name="connsiteY4" fmla="*/ 929570 h 952955"/>
                  <a:gd name="connsiteX5" fmla="*/ 825335 w 1115122"/>
                  <a:gd name="connsiteY5" fmla="*/ 952955 h 952955"/>
                  <a:gd name="connsiteX6" fmla="*/ 289787 w 1115122"/>
                  <a:gd name="connsiteY6" fmla="*/ 952955 h 952955"/>
                  <a:gd name="connsiteX7" fmla="*/ 245824 w 1115122"/>
                  <a:gd name="connsiteY7" fmla="*/ 929570 h 952955"/>
                  <a:gd name="connsiteX8" fmla="*/ 0 w 1115122"/>
                  <a:gd name="connsiteY8" fmla="*/ 476478 h 952955"/>
                  <a:gd name="connsiteX9" fmla="*/ 245824 w 1115122"/>
                  <a:gd name="connsiteY9" fmla="*/ 23386 h 952955"/>
                  <a:gd name="connsiteX10" fmla="*/ 289789 w 1115122"/>
                  <a:gd name="connsiteY10" fmla="*/ 0 h 95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5122" h="952955">
                    <a:moveTo>
                      <a:pt x="289789" y="0"/>
                    </a:moveTo>
                    <a:lnTo>
                      <a:pt x="825333" y="0"/>
                    </a:lnTo>
                    <a:lnTo>
                      <a:pt x="869298" y="23386"/>
                    </a:lnTo>
                    <a:cubicBezTo>
                      <a:pt x="1017611" y="121580"/>
                      <a:pt x="1115122" y="287869"/>
                      <a:pt x="1115122" y="476478"/>
                    </a:cubicBezTo>
                    <a:cubicBezTo>
                      <a:pt x="1115122" y="665087"/>
                      <a:pt x="1017611" y="831376"/>
                      <a:pt x="869298" y="929570"/>
                    </a:cubicBezTo>
                    <a:lnTo>
                      <a:pt x="825335" y="952955"/>
                    </a:lnTo>
                    <a:lnTo>
                      <a:pt x="289787" y="952955"/>
                    </a:lnTo>
                    <a:lnTo>
                      <a:pt x="245824" y="929570"/>
                    </a:lnTo>
                    <a:cubicBezTo>
                      <a:pt x="97511" y="831376"/>
                      <a:pt x="0" y="665087"/>
                      <a:pt x="0" y="476478"/>
                    </a:cubicBezTo>
                    <a:cubicBezTo>
                      <a:pt x="0" y="287869"/>
                      <a:pt x="97511" y="121580"/>
                      <a:pt x="245824" y="23386"/>
                    </a:cubicBezTo>
                    <a:lnTo>
                      <a:pt x="289789" y="0"/>
                    </a:lnTo>
                    <a:close/>
                  </a:path>
                </a:pathLst>
              </a:custGeom>
              <a:solidFill>
                <a:srgbClr val="3ED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AU" sz="2400" b="1" i="1" dirty="0"/>
                  <a:t>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10B7521-C072-3917-A5CD-1D82548308F6}"/>
                  </a:ext>
                </a:extLst>
              </p:cNvPr>
              <p:cNvSpPr/>
              <p:nvPr/>
            </p:nvSpPr>
            <p:spPr>
              <a:xfrm>
                <a:off x="1204332" y="2921621"/>
                <a:ext cx="579863" cy="2877014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E113BCF-2E22-1E43-251A-FC3A2F09733C}"/>
                </a:ext>
              </a:extLst>
            </p:cNvPr>
            <p:cNvSpPr txBox="1"/>
            <p:nvPr/>
          </p:nvSpPr>
          <p:spPr>
            <a:xfrm rot="10800000">
              <a:off x="747864" y="5160505"/>
              <a:ext cx="150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rPr>
                <a:t>Boilerplate disclosures</a:t>
              </a:r>
              <a:r>
                <a:rPr lang="en-AU" dirty="0">
                  <a:effectLst/>
                  <a:latin typeface="+mn-lt"/>
                </a:rPr>
                <a:t> </a:t>
              </a:r>
              <a:endParaRPr lang="en-AU" dirty="0">
                <a:latin typeface="+mn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80A17D6-C011-5C0F-602B-5CEAA1B339B0}"/>
                </a:ext>
              </a:extLst>
            </p:cNvPr>
            <p:cNvSpPr txBox="1"/>
            <p:nvPr/>
          </p:nvSpPr>
          <p:spPr>
            <a:xfrm rot="10800000">
              <a:off x="770669" y="4016131"/>
              <a:ext cx="150395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dirty="0">
                  <a:latin typeface="+mn-lt"/>
                  <a:ea typeface="DengXian"/>
                  <a:cs typeface="Times New Roman"/>
                </a:rPr>
                <a:t> </a:t>
              </a:r>
              <a:r>
                <a:rPr lang="en-AU" sz="1600" dirty="0">
                  <a:latin typeface="+mn-lt"/>
                  <a:ea typeface="DengXian"/>
                  <a:cs typeface="Times New Roman"/>
                </a:rPr>
                <a:t>generic information is not useful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C13AA6-E0CD-5BF5-4D97-02D0F1E32044}"/>
              </a:ext>
            </a:extLst>
          </p:cNvPr>
          <p:cNvGrpSpPr/>
          <p:nvPr/>
        </p:nvGrpSpPr>
        <p:grpSpPr>
          <a:xfrm rot="10800000">
            <a:off x="5380223" y="2015290"/>
            <a:ext cx="1859553" cy="3838171"/>
            <a:chOff x="536023" y="1968665"/>
            <a:chExt cx="1859553" cy="38381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24243D6-FE84-B433-56A5-5BBD0C4E3A3F}"/>
                </a:ext>
              </a:extLst>
            </p:cNvPr>
            <p:cNvGrpSpPr/>
            <p:nvPr/>
          </p:nvGrpSpPr>
          <p:grpSpPr>
            <a:xfrm>
              <a:off x="942278" y="1968665"/>
              <a:ext cx="1115122" cy="3829970"/>
              <a:chOff x="942278" y="1968665"/>
              <a:chExt cx="1115122" cy="3829970"/>
            </a:xfrm>
          </p:grpSpPr>
          <p:sp>
            <p:nvSpPr>
              <p:cNvPr id="65" name="Freeform 63">
                <a:extLst>
                  <a:ext uri="{FF2B5EF4-FFF2-40B4-BE49-F238E27FC236}">
                    <a16:creationId xmlns:a16="http://schemas.microsoft.com/office/drawing/2014/main" id="{D1C540FE-5D19-5503-C48C-2ADD17D8883D}"/>
                  </a:ext>
                </a:extLst>
              </p:cNvPr>
              <p:cNvSpPr/>
              <p:nvPr/>
            </p:nvSpPr>
            <p:spPr>
              <a:xfrm rot="10800000">
                <a:off x="942278" y="1968665"/>
                <a:ext cx="1115122" cy="952955"/>
              </a:xfrm>
              <a:custGeom>
                <a:avLst/>
                <a:gdLst>
                  <a:gd name="connsiteX0" fmla="*/ 289789 w 1115122"/>
                  <a:gd name="connsiteY0" fmla="*/ 0 h 952955"/>
                  <a:gd name="connsiteX1" fmla="*/ 825333 w 1115122"/>
                  <a:gd name="connsiteY1" fmla="*/ 0 h 952955"/>
                  <a:gd name="connsiteX2" fmla="*/ 869298 w 1115122"/>
                  <a:gd name="connsiteY2" fmla="*/ 23386 h 952955"/>
                  <a:gd name="connsiteX3" fmla="*/ 1115122 w 1115122"/>
                  <a:gd name="connsiteY3" fmla="*/ 476478 h 952955"/>
                  <a:gd name="connsiteX4" fmla="*/ 869298 w 1115122"/>
                  <a:gd name="connsiteY4" fmla="*/ 929570 h 952955"/>
                  <a:gd name="connsiteX5" fmla="*/ 825335 w 1115122"/>
                  <a:gd name="connsiteY5" fmla="*/ 952955 h 952955"/>
                  <a:gd name="connsiteX6" fmla="*/ 289787 w 1115122"/>
                  <a:gd name="connsiteY6" fmla="*/ 952955 h 952955"/>
                  <a:gd name="connsiteX7" fmla="*/ 245824 w 1115122"/>
                  <a:gd name="connsiteY7" fmla="*/ 929570 h 952955"/>
                  <a:gd name="connsiteX8" fmla="*/ 0 w 1115122"/>
                  <a:gd name="connsiteY8" fmla="*/ 476478 h 952955"/>
                  <a:gd name="connsiteX9" fmla="*/ 245824 w 1115122"/>
                  <a:gd name="connsiteY9" fmla="*/ 23386 h 952955"/>
                  <a:gd name="connsiteX10" fmla="*/ 289789 w 1115122"/>
                  <a:gd name="connsiteY10" fmla="*/ 0 h 95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5122" h="952955">
                    <a:moveTo>
                      <a:pt x="289789" y="0"/>
                    </a:moveTo>
                    <a:lnTo>
                      <a:pt x="825333" y="0"/>
                    </a:lnTo>
                    <a:lnTo>
                      <a:pt x="869298" y="23386"/>
                    </a:lnTo>
                    <a:cubicBezTo>
                      <a:pt x="1017611" y="121580"/>
                      <a:pt x="1115122" y="287869"/>
                      <a:pt x="1115122" y="476478"/>
                    </a:cubicBezTo>
                    <a:cubicBezTo>
                      <a:pt x="1115122" y="665087"/>
                      <a:pt x="1017611" y="831376"/>
                      <a:pt x="869298" y="929570"/>
                    </a:cubicBezTo>
                    <a:lnTo>
                      <a:pt x="825335" y="952955"/>
                    </a:lnTo>
                    <a:lnTo>
                      <a:pt x="289787" y="952955"/>
                    </a:lnTo>
                    <a:lnTo>
                      <a:pt x="245824" y="929570"/>
                    </a:lnTo>
                    <a:cubicBezTo>
                      <a:pt x="97511" y="831376"/>
                      <a:pt x="0" y="665087"/>
                      <a:pt x="0" y="476478"/>
                    </a:cubicBezTo>
                    <a:cubicBezTo>
                      <a:pt x="0" y="287869"/>
                      <a:pt x="97511" y="121580"/>
                      <a:pt x="245824" y="23386"/>
                    </a:cubicBezTo>
                    <a:lnTo>
                      <a:pt x="289789" y="0"/>
                    </a:lnTo>
                    <a:close/>
                  </a:path>
                </a:pathLst>
              </a:custGeom>
              <a:solidFill>
                <a:srgbClr val="2C9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AU" sz="2400" b="1" i="1" dirty="0"/>
                  <a:t>4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51B2221-0391-880C-F26C-DC904ACCFBB5}"/>
                  </a:ext>
                </a:extLst>
              </p:cNvPr>
              <p:cNvSpPr/>
              <p:nvPr/>
            </p:nvSpPr>
            <p:spPr>
              <a:xfrm>
                <a:off x="1204332" y="2921621"/>
                <a:ext cx="579863" cy="2877014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D4B6D04-43ED-65A4-3DFF-DC545672C899}"/>
                </a:ext>
              </a:extLst>
            </p:cNvPr>
            <p:cNvSpPr txBox="1"/>
            <p:nvPr/>
          </p:nvSpPr>
          <p:spPr>
            <a:xfrm rot="10800000">
              <a:off x="849948" y="4883506"/>
              <a:ext cx="13095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rPr>
                <a:t>Mandatory or voluntary</a:t>
              </a:r>
              <a:r>
                <a:rPr lang="en-AU" dirty="0">
                  <a:effectLst/>
                  <a:latin typeface="+mn-lt"/>
                </a:rPr>
                <a:t> </a:t>
              </a:r>
              <a:endParaRPr lang="en-AU" dirty="0">
                <a:latin typeface="+mn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78754F-8766-E60A-591A-4D96E5324928}"/>
                </a:ext>
              </a:extLst>
            </p:cNvPr>
            <p:cNvSpPr txBox="1"/>
            <p:nvPr/>
          </p:nvSpPr>
          <p:spPr>
            <a:xfrm rot="10800000">
              <a:off x="536023" y="4010184"/>
              <a:ext cx="185955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1600" dirty="0">
                  <a:latin typeface="+mn-lt"/>
                  <a:ea typeface="DengXian"/>
                  <a:cs typeface="Times New Roman"/>
                </a:rPr>
                <a:t>should disclosure be made mandatory or voluntary</a:t>
              </a:r>
            </a:p>
          </p:txBody>
        </p:sp>
      </p:grpSp>
      <p:sp>
        <p:nvSpPr>
          <p:cNvPr id="67" name="スライド番号プレースホルダ 3">
            <a:extLst>
              <a:ext uri="{FF2B5EF4-FFF2-40B4-BE49-F238E27FC236}">
                <a16:creationId xmlns:a16="http://schemas.microsoft.com/office/drawing/2014/main" id="{9E39018A-C7E2-EBAF-3579-7F44384CDCD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6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94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C02C-C073-CD08-0EB4-DA786ACA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600" b="1" dirty="0">
                <a:solidFill>
                  <a:srgbClr val="0070C0"/>
                </a:solidFill>
                <a:cs typeface="Arial" panose="020B0604020202020204" pitchFamily="34" charset="0"/>
              </a:rPr>
              <a:t>AASB Agenda Consultation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3E051B-B6D1-2257-6A66-E60696A0EBAD}"/>
              </a:ext>
            </a:extLst>
          </p:cNvPr>
          <p:cNvGrpSpPr/>
          <p:nvPr/>
        </p:nvGrpSpPr>
        <p:grpSpPr>
          <a:xfrm>
            <a:off x="385449" y="1513266"/>
            <a:ext cx="8229600" cy="4527612"/>
            <a:chOff x="1193857" y="1502464"/>
            <a:chExt cx="8940526" cy="48538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D9EAC5-2B27-A851-960A-89BF11E3008A}"/>
                </a:ext>
              </a:extLst>
            </p:cNvPr>
            <p:cNvSpPr/>
            <p:nvPr/>
          </p:nvSpPr>
          <p:spPr>
            <a:xfrm>
              <a:off x="1193857" y="5228294"/>
              <a:ext cx="8940524" cy="112805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F6E93F9-33CD-806D-6194-A74475C38B4D}"/>
                </a:ext>
              </a:extLst>
            </p:cNvPr>
            <p:cNvGrpSpPr/>
            <p:nvPr/>
          </p:nvGrpSpPr>
          <p:grpSpPr>
            <a:xfrm>
              <a:off x="1193859" y="1502464"/>
              <a:ext cx="8940524" cy="4286536"/>
              <a:chOff x="1195935" y="1445595"/>
              <a:chExt cx="8940524" cy="428653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E5979D-2129-9EE7-EE0D-6C1B9471156A}"/>
                  </a:ext>
                </a:extLst>
              </p:cNvPr>
              <p:cNvSpPr/>
              <p:nvPr/>
            </p:nvSpPr>
            <p:spPr>
              <a:xfrm>
                <a:off x="1195935" y="1445595"/>
                <a:ext cx="8940524" cy="100767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1E70D95-57A5-D641-E104-C7CFCA10D99C}"/>
                  </a:ext>
                </a:extLst>
              </p:cNvPr>
              <p:cNvGrpSpPr/>
              <p:nvPr/>
            </p:nvGrpSpPr>
            <p:grpSpPr>
              <a:xfrm>
                <a:off x="1195935" y="2069815"/>
                <a:ext cx="3010829" cy="3662316"/>
                <a:chOff x="1712609" y="2274848"/>
                <a:chExt cx="3010829" cy="3662316"/>
              </a:xfrm>
            </p:grpSpPr>
            <p:sp>
              <p:nvSpPr>
                <p:cNvPr id="27" name="Freeform 19">
                  <a:extLst>
                    <a:ext uri="{FF2B5EF4-FFF2-40B4-BE49-F238E27FC236}">
                      <a16:creationId xmlns:a16="http://schemas.microsoft.com/office/drawing/2014/main" id="{CB777B2C-3A8A-2794-9254-C1E5B2AA5871}"/>
                    </a:ext>
                  </a:extLst>
                </p:cNvPr>
                <p:cNvSpPr/>
                <p:nvPr/>
              </p:nvSpPr>
              <p:spPr>
                <a:xfrm rot="10800000">
                  <a:off x="1712609" y="2274848"/>
                  <a:ext cx="3010829" cy="3662316"/>
                </a:xfrm>
                <a:custGeom>
                  <a:avLst/>
                  <a:gdLst>
                    <a:gd name="connsiteX0" fmla="*/ 2899317 w 2899317"/>
                    <a:gd name="connsiteY0" fmla="*/ 4067330 h 4067330"/>
                    <a:gd name="connsiteX1" fmla="*/ 2235820 w 2899317"/>
                    <a:gd name="connsiteY1" fmla="*/ 4067330 h 4067330"/>
                    <a:gd name="connsiteX2" fmla="*/ 1449659 w 2899317"/>
                    <a:gd name="connsiteY2" fmla="*/ 3702204 h 4067330"/>
                    <a:gd name="connsiteX3" fmla="*/ 663498 w 2899317"/>
                    <a:gd name="connsiteY3" fmla="*/ 4067330 h 4067330"/>
                    <a:gd name="connsiteX4" fmla="*/ 0 w 2899317"/>
                    <a:gd name="connsiteY4" fmla="*/ 4067330 h 4067330"/>
                    <a:gd name="connsiteX5" fmla="*/ 0 w 2899317"/>
                    <a:gd name="connsiteY5" fmla="*/ 365125 h 4067330"/>
                    <a:gd name="connsiteX6" fmla="*/ 663502 w 2899317"/>
                    <a:gd name="connsiteY6" fmla="*/ 365125 h 4067330"/>
                    <a:gd name="connsiteX7" fmla="*/ 1449661 w 2899317"/>
                    <a:gd name="connsiteY7" fmla="*/ 0 h 4067330"/>
                    <a:gd name="connsiteX8" fmla="*/ 2235820 w 2899317"/>
                    <a:gd name="connsiteY8" fmla="*/ 365125 h 4067330"/>
                    <a:gd name="connsiteX9" fmla="*/ 2899317 w 2899317"/>
                    <a:gd name="connsiteY9" fmla="*/ 365125 h 4067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9317" h="4067330">
                      <a:moveTo>
                        <a:pt x="2899317" y="4067330"/>
                      </a:moveTo>
                      <a:lnTo>
                        <a:pt x="2235820" y="4067330"/>
                      </a:lnTo>
                      <a:lnTo>
                        <a:pt x="1449659" y="3702204"/>
                      </a:lnTo>
                      <a:lnTo>
                        <a:pt x="663498" y="4067330"/>
                      </a:lnTo>
                      <a:lnTo>
                        <a:pt x="0" y="4067330"/>
                      </a:lnTo>
                      <a:lnTo>
                        <a:pt x="0" y="365125"/>
                      </a:lnTo>
                      <a:lnTo>
                        <a:pt x="663502" y="365125"/>
                      </a:lnTo>
                      <a:lnTo>
                        <a:pt x="1449661" y="0"/>
                      </a:lnTo>
                      <a:lnTo>
                        <a:pt x="2235820" y="365125"/>
                      </a:lnTo>
                      <a:lnTo>
                        <a:pt x="2899317" y="365125"/>
                      </a:lnTo>
                      <a:close/>
                    </a:path>
                  </a:pathLst>
                </a:custGeom>
                <a:solidFill>
                  <a:srgbClr val="37C9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850B83A-B4F6-D050-6400-25083018D1E0}"/>
                    </a:ext>
                  </a:extLst>
                </p:cNvPr>
                <p:cNvSpPr txBox="1"/>
                <p:nvPr/>
              </p:nvSpPr>
              <p:spPr>
                <a:xfrm>
                  <a:off x="1898353" y="2886639"/>
                  <a:ext cx="2435865" cy="217770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AU" sz="1800" dirty="0">
                      <a:solidFill>
                        <a:schemeClr val="bg1"/>
                      </a:solidFill>
                      <a:latin typeface="+mn-lt"/>
                      <a:ea typeface="DengXian"/>
                      <a:cs typeface="Times New Roman"/>
                    </a:rPr>
                    <a:t>Improvement is needed considering </a:t>
                  </a:r>
                  <a:r>
                    <a:rPr lang="en-AU" sz="1800" dirty="0">
                      <a:solidFill>
                        <a:schemeClr val="bg1"/>
                      </a:solidFill>
                      <a:effectLst/>
                      <a:latin typeface="+mn-lt"/>
                      <a:ea typeface="DengXian"/>
                      <a:cs typeface="Times New Roman"/>
                    </a:rPr>
                    <a:t>the importance of</a:t>
                  </a:r>
                  <a:r>
                    <a:rPr lang="en-AU" sz="1800" dirty="0">
                      <a:solidFill>
                        <a:schemeClr val="bg1"/>
                      </a:solidFill>
                      <a:latin typeface="+mn-lt"/>
                      <a:ea typeface="DengXian"/>
                      <a:cs typeface="Times New Roman"/>
                    </a:rPr>
                    <a:t> </a:t>
                  </a:r>
                  <a:r>
                    <a:rPr lang="en-AU" sz="1800" dirty="0">
                      <a:solidFill>
                        <a:schemeClr val="bg1"/>
                      </a:solidFill>
                      <a:effectLst/>
                      <a:latin typeface="+mn-lt"/>
                      <a:ea typeface="DengXian"/>
                      <a:cs typeface="Times New Roman"/>
                    </a:rPr>
                    <a:t> intangibles in today's economy (e.g.</a:t>
                  </a:r>
                  <a:r>
                    <a:rPr lang="en-AU" sz="1800" dirty="0">
                      <a:solidFill>
                        <a:schemeClr val="bg1"/>
                      </a:solidFill>
                      <a:latin typeface="+mn-lt"/>
                      <a:ea typeface="DengXian"/>
                      <a:cs typeface="Times New Roman"/>
                    </a:rPr>
                    <a:t> emerging assets such as digital</a:t>
                  </a:r>
                  <a:r>
                    <a:rPr lang="en-AU" sz="1800" dirty="0">
                      <a:solidFill>
                        <a:schemeClr val="bg1"/>
                      </a:solidFill>
                      <a:effectLst/>
                      <a:latin typeface="+mn-lt"/>
                      <a:ea typeface="DengXian"/>
                      <a:cs typeface="Times New Roman"/>
                    </a:rPr>
                    <a:t> assets</a:t>
                  </a:r>
                  <a:r>
                    <a:rPr lang="en-AU" sz="1800" dirty="0">
                      <a:solidFill>
                        <a:schemeClr val="bg1"/>
                      </a:solidFill>
                      <a:latin typeface="+mn-lt"/>
                      <a:ea typeface="DengXian"/>
                      <a:cs typeface="Times New Roman"/>
                    </a:rPr>
                    <a:t>)</a:t>
                  </a:r>
                  <a:endParaRPr lang="en-AU" sz="1800" dirty="0">
                    <a:solidFill>
                      <a:schemeClr val="bg1"/>
                    </a:solidFill>
                    <a:effectLst/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74A1ECC-6D5C-5CE9-9915-FD75E239BF7F}"/>
                  </a:ext>
                </a:extLst>
              </p:cNvPr>
              <p:cNvGrpSpPr/>
              <p:nvPr/>
            </p:nvGrpSpPr>
            <p:grpSpPr>
              <a:xfrm>
                <a:off x="4152932" y="2069814"/>
                <a:ext cx="3010829" cy="3662316"/>
                <a:chOff x="1750741" y="2274848"/>
                <a:chExt cx="3010829" cy="3662316"/>
              </a:xfrm>
            </p:grpSpPr>
            <p:sp>
              <p:nvSpPr>
                <p:cNvPr id="25" name="Freeform 25">
                  <a:extLst>
                    <a:ext uri="{FF2B5EF4-FFF2-40B4-BE49-F238E27FC236}">
                      <a16:creationId xmlns:a16="http://schemas.microsoft.com/office/drawing/2014/main" id="{BA359144-03AD-D8D5-310A-B183DA51EDF4}"/>
                    </a:ext>
                  </a:extLst>
                </p:cNvPr>
                <p:cNvSpPr/>
                <p:nvPr/>
              </p:nvSpPr>
              <p:spPr>
                <a:xfrm rot="10800000">
                  <a:off x="1750741" y="2274848"/>
                  <a:ext cx="3010829" cy="3662316"/>
                </a:xfrm>
                <a:custGeom>
                  <a:avLst/>
                  <a:gdLst>
                    <a:gd name="connsiteX0" fmla="*/ 2899317 w 2899317"/>
                    <a:gd name="connsiteY0" fmla="*/ 4067330 h 4067330"/>
                    <a:gd name="connsiteX1" fmla="*/ 2235820 w 2899317"/>
                    <a:gd name="connsiteY1" fmla="*/ 4067330 h 4067330"/>
                    <a:gd name="connsiteX2" fmla="*/ 1449659 w 2899317"/>
                    <a:gd name="connsiteY2" fmla="*/ 3702204 h 4067330"/>
                    <a:gd name="connsiteX3" fmla="*/ 663498 w 2899317"/>
                    <a:gd name="connsiteY3" fmla="*/ 4067330 h 4067330"/>
                    <a:gd name="connsiteX4" fmla="*/ 0 w 2899317"/>
                    <a:gd name="connsiteY4" fmla="*/ 4067330 h 4067330"/>
                    <a:gd name="connsiteX5" fmla="*/ 0 w 2899317"/>
                    <a:gd name="connsiteY5" fmla="*/ 365125 h 4067330"/>
                    <a:gd name="connsiteX6" fmla="*/ 663502 w 2899317"/>
                    <a:gd name="connsiteY6" fmla="*/ 365125 h 4067330"/>
                    <a:gd name="connsiteX7" fmla="*/ 1449661 w 2899317"/>
                    <a:gd name="connsiteY7" fmla="*/ 0 h 4067330"/>
                    <a:gd name="connsiteX8" fmla="*/ 2235820 w 2899317"/>
                    <a:gd name="connsiteY8" fmla="*/ 365125 h 4067330"/>
                    <a:gd name="connsiteX9" fmla="*/ 2899317 w 2899317"/>
                    <a:gd name="connsiteY9" fmla="*/ 365125 h 4067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9317" h="4067330">
                      <a:moveTo>
                        <a:pt x="2899317" y="4067330"/>
                      </a:moveTo>
                      <a:lnTo>
                        <a:pt x="2235820" y="4067330"/>
                      </a:lnTo>
                      <a:lnTo>
                        <a:pt x="1449659" y="3702204"/>
                      </a:lnTo>
                      <a:lnTo>
                        <a:pt x="663498" y="4067330"/>
                      </a:lnTo>
                      <a:lnTo>
                        <a:pt x="0" y="4067330"/>
                      </a:lnTo>
                      <a:lnTo>
                        <a:pt x="0" y="365125"/>
                      </a:lnTo>
                      <a:lnTo>
                        <a:pt x="663502" y="365125"/>
                      </a:lnTo>
                      <a:lnTo>
                        <a:pt x="1449661" y="0"/>
                      </a:lnTo>
                      <a:lnTo>
                        <a:pt x="2235820" y="365125"/>
                      </a:lnTo>
                      <a:lnTo>
                        <a:pt x="2899317" y="365125"/>
                      </a:lnTo>
                      <a:close/>
                    </a:path>
                  </a:pathLst>
                </a:custGeom>
                <a:solidFill>
                  <a:srgbClr val="2C92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6158D3A-11E6-17B5-0E67-40698082E277}"/>
                    </a:ext>
                  </a:extLst>
                </p:cNvPr>
                <p:cNvSpPr txBox="1"/>
                <p:nvPr/>
              </p:nvSpPr>
              <p:spPr>
                <a:xfrm>
                  <a:off x="2058101" y="2923972"/>
                  <a:ext cx="2276117" cy="188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800" dirty="0">
                      <a:solidFill>
                        <a:schemeClr val="bg1"/>
                      </a:solidFill>
                      <a:latin typeface="+mn-lt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r>
                    <a:rPr lang="en-AU" sz="1800" dirty="0">
                      <a:solidFill>
                        <a:schemeClr val="bg1"/>
                      </a:solidFill>
                      <a:effectLst/>
                      <a:latin typeface="+mn-lt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isconnection between acquired intangible assets and certain internally-generated intangible assets</a:t>
                  </a:r>
                  <a:r>
                    <a:rPr lang="en-AU" sz="1800" dirty="0">
                      <a:solidFill>
                        <a:schemeClr val="bg1"/>
                      </a:solidFill>
                      <a:effectLst/>
                      <a:latin typeface="+mn-lt"/>
                    </a:rPr>
                    <a:t> </a:t>
                  </a:r>
                  <a:endParaRPr lang="en-AU" sz="1800" dirty="0">
                    <a:solidFill>
                      <a:schemeClr val="bg1"/>
                    </a:solidFill>
                    <a:effectLst/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C0BA7AA-1916-95A2-99E9-939A66231C85}"/>
                  </a:ext>
                </a:extLst>
              </p:cNvPr>
              <p:cNvGrpSpPr/>
              <p:nvPr/>
            </p:nvGrpSpPr>
            <p:grpSpPr>
              <a:xfrm>
                <a:off x="7125629" y="2069814"/>
                <a:ext cx="3010829" cy="3662316"/>
                <a:chOff x="8226845" y="2274848"/>
                <a:chExt cx="3010829" cy="3662316"/>
              </a:xfrm>
            </p:grpSpPr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id="{42716613-B3DA-8614-F6F5-061A7DFA6F24}"/>
                    </a:ext>
                  </a:extLst>
                </p:cNvPr>
                <p:cNvSpPr/>
                <p:nvPr/>
              </p:nvSpPr>
              <p:spPr>
                <a:xfrm rot="10800000">
                  <a:off x="8226845" y="2274848"/>
                  <a:ext cx="3010829" cy="3662316"/>
                </a:xfrm>
                <a:custGeom>
                  <a:avLst/>
                  <a:gdLst>
                    <a:gd name="connsiteX0" fmla="*/ 2899317 w 2899317"/>
                    <a:gd name="connsiteY0" fmla="*/ 4067330 h 4067330"/>
                    <a:gd name="connsiteX1" fmla="*/ 2235820 w 2899317"/>
                    <a:gd name="connsiteY1" fmla="*/ 4067330 h 4067330"/>
                    <a:gd name="connsiteX2" fmla="*/ 1449659 w 2899317"/>
                    <a:gd name="connsiteY2" fmla="*/ 3702204 h 4067330"/>
                    <a:gd name="connsiteX3" fmla="*/ 663498 w 2899317"/>
                    <a:gd name="connsiteY3" fmla="*/ 4067330 h 4067330"/>
                    <a:gd name="connsiteX4" fmla="*/ 0 w 2899317"/>
                    <a:gd name="connsiteY4" fmla="*/ 4067330 h 4067330"/>
                    <a:gd name="connsiteX5" fmla="*/ 0 w 2899317"/>
                    <a:gd name="connsiteY5" fmla="*/ 365125 h 4067330"/>
                    <a:gd name="connsiteX6" fmla="*/ 663502 w 2899317"/>
                    <a:gd name="connsiteY6" fmla="*/ 365125 h 4067330"/>
                    <a:gd name="connsiteX7" fmla="*/ 1449661 w 2899317"/>
                    <a:gd name="connsiteY7" fmla="*/ 0 h 4067330"/>
                    <a:gd name="connsiteX8" fmla="*/ 2235820 w 2899317"/>
                    <a:gd name="connsiteY8" fmla="*/ 365125 h 4067330"/>
                    <a:gd name="connsiteX9" fmla="*/ 2899317 w 2899317"/>
                    <a:gd name="connsiteY9" fmla="*/ 365125 h 4067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9317" h="4067330">
                      <a:moveTo>
                        <a:pt x="2899317" y="4067330"/>
                      </a:moveTo>
                      <a:lnTo>
                        <a:pt x="2235820" y="4067330"/>
                      </a:lnTo>
                      <a:lnTo>
                        <a:pt x="1449659" y="3702204"/>
                      </a:lnTo>
                      <a:lnTo>
                        <a:pt x="663498" y="4067330"/>
                      </a:lnTo>
                      <a:lnTo>
                        <a:pt x="0" y="4067330"/>
                      </a:lnTo>
                      <a:lnTo>
                        <a:pt x="0" y="365125"/>
                      </a:lnTo>
                      <a:lnTo>
                        <a:pt x="663502" y="365125"/>
                      </a:lnTo>
                      <a:lnTo>
                        <a:pt x="1449661" y="0"/>
                      </a:lnTo>
                      <a:lnTo>
                        <a:pt x="2235820" y="365125"/>
                      </a:lnTo>
                      <a:lnTo>
                        <a:pt x="2899317" y="365125"/>
                      </a:lnTo>
                      <a:close/>
                    </a:path>
                  </a:pathLst>
                </a:custGeom>
                <a:solidFill>
                  <a:srgbClr val="1353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4B36964-F2D1-460F-0E8B-B5EF03A3CB3A}"/>
                    </a:ext>
                  </a:extLst>
                </p:cNvPr>
                <p:cNvSpPr txBox="1"/>
                <p:nvPr/>
              </p:nvSpPr>
              <p:spPr>
                <a:xfrm>
                  <a:off x="8488660" y="2924408"/>
                  <a:ext cx="2643505" cy="188074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AU" sz="1800" dirty="0">
                      <a:solidFill>
                        <a:schemeClr val="bg1"/>
                      </a:solidFill>
                      <a:effectLst/>
                      <a:latin typeface="+mn-lt"/>
                      <a:ea typeface="DengXian"/>
                      <a:cs typeface="Times New Roman"/>
                    </a:rPr>
                    <a:t>Need for greater clarity about intangibles and their interactions with sustainability reporting and </a:t>
                  </a:r>
                  <a:r>
                    <a:rPr lang="en-AU" sz="1800" dirty="0">
                      <a:solidFill>
                        <a:schemeClr val="bg1"/>
                      </a:solidFill>
                      <a:latin typeface="+mn-lt"/>
                      <a:ea typeface="DengXian"/>
                      <a:cs typeface="Times New Roman"/>
                    </a:rPr>
                    <a:t>management</a:t>
                  </a:r>
                  <a:endParaRPr lang="en-AU" sz="1800" dirty="0">
                    <a:solidFill>
                      <a:schemeClr val="bg1"/>
                    </a:solidFill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AU" sz="1800" dirty="0">
                      <a:solidFill>
                        <a:schemeClr val="bg1"/>
                      </a:solidFill>
                      <a:latin typeface="+mn-lt"/>
                      <a:ea typeface="DengXian"/>
                      <a:cs typeface="Times New Roman"/>
                    </a:rPr>
                    <a:t>  </a:t>
                  </a:r>
                  <a:r>
                    <a:rPr lang="en-AU" sz="1800" dirty="0">
                      <a:solidFill>
                        <a:schemeClr val="bg1"/>
                      </a:solidFill>
                      <a:effectLst/>
                      <a:latin typeface="+mn-lt"/>
                      <a:ea typeface="DengXian"/>
                      <a:cs typeface="Times New Roman"/>
                    </a:rPr>
                    <a:t>commentary</a:t>
                  </a:r>
                  <a:endParaRPr lang="en-AU" sz="1800" dirty="0">
                    <a:solidFill>
                      <a:schemeClr val="bg1"/>
                    </a:solidFill>
                    <a:effectLst/>
                    <a:latin typeface="+mn-lt"/>
                    <a:ea typeface="DengXia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F41843-A189-2B17-6CFC-F90FD148064C}"/>
                  </a:ext>
                </a:extLst>
              </p:cNvPr>
              <p:cNvSpPr txBox="1"/>
              <p:nvPr/>
            </p:nvSpPr>
            <p:spPr>
              <a:xfrm>
                <a:off x="2599612" y="1556531"/>
                <a:ext cx="6133171" cy="4289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AU" sz="2000" b="1" dirty="0">
                    <a:latin typeface="+mn-lt"/>
                  </a:rPr>
                  <a:t>Stakeholder feedback</a:t>
                </a:r>
                <a:endParaRPr lang="en-AU" sz="2000" b="1" dirty="0">
                  <a:latin typeface="+mn-lt"/>
                  <a:cs typeface="Calibri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616BDC-10B8-A856-F3CE-13B29CCA170E}"/>
                </a:ext>
              </a:extLst>
            </p:cNvPr>
            <p:cNvSpPr txBox="1"/>
            <p:nvPr/>
          </p:nvSpPr>
          <p:spPr>
            <a:xfrm>
              <a:off x="2087257" y="5854002"/>
              <a:ext cx="7309624" cy="4289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accent1"/>
                  </a:solidFill>
                  <a:effectLst/>
                  <a:latin typeface="+mn-lt"/>
                  <a:ea typeface="DengXian"/>
                  <a:cs typeface="Times New Roman"/>
                </a:rPr>
                <a:t>AASB </a:t>
              </a:r>
              <a:r>
                <a:rPr lang="en-AU" sz="2000" b="1" dirty="0">
                  <a:solidFill>
                    <a:schemeClr val="accent1"/>
                  </a:solidFill>
                  <a:latin typeface="+mn-lt"/>
                  <a:ea typeface="DengXian"/>
                  <a:cs typeface="Times New Roman"/>
                </a:rPr>
                <a:t>added intangible </a:t>
              </a:r>
              <a:r>
                <a:rPr lang="en-AU" sz="2000" b="1" dirty="0">
                  <a:solidFill>
                    <a:schemeClr val="accent1"/>
                  </a:solidFill>
                  <a:effectLst/>
                  <a:latin typeface="+mn-lt"/>
                  <a:ea typeface="DengXian"/>
                  <a:cs typeface="Times New Roman"/>
                </a:rPr>
                <a:t>assets to its research work program</a:t>
              </a:r>
              <a:r>
                <a:rPr lang="en-AU" sz="2000" b="1" dirty="0">
                  <a:solidFill>
                    <a:schemeClr val="accent1"/>
                  </a:solidFill>
                  <a:latin typeface="+mn-lt"/>
                </a:rPr>
                <a:t> </a:t>
              </a:r>
              <a:endParaRPr lang="en-AU" sz="2000" b="1" dirty="0">
                <a:solidFill>
                  <a:schemeClr val="accent1"/>
                </a:solidFill>
                <a:latin typeface="+mn-lt"/>
                <a:cs typeface="Calibri"/>
              </a:endParaRPr>
            </a:p>
          </p:txBody>
        </p:sp>
      </p:grpSp>
      <p:sp>
        <p:nvSpPr>
          <p:cNvPr id="29" name="スライド番号プレースホルダ 3">
            <a:extLst>
              <a:ext uri="{FF2B5EF4-FFF2-40B4-BE49-F238E27FC236}">
                <a16:creationId xmlns:a16="http://schemas.microsoft.com/office/drawing/2014/main" id="{E9BD0EF4-6A2D-779D-8008-259BD9E0CA2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7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83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C02C-C073-CD08-0EB4-DA786ACA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600" b="1" dirty="0">
                <a:solidFill>
                  <a:srgbClr val="0070C0"/>
                </a:solidFill>
                <a:cs typeface="Arial" panose="020B0604020202020204" pitchFamily="34" charset="0"/>
              </a:rPr>
              <a:t>Digital Assets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0F11BB-ADF5-2D23-D457-616AEEA36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2364"/>
            <a:ext cx="2324184" cy="32932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EE846-3232-3CB6-C2A4-E3A621ED97AD}"/>
              </a:ext>
            </a:extLst>
          </p:cNvPr>
          <p:cNvSpPr txBox="1"/>
          <p:nvPr/>
        </p:nvSpPr>
        <p:spPr>
          <a:xfrm>
            <a:off x="3042356" y="1750581"/>
            <a:ext cx="61016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/>
              </a:rPr>
              <a:t>published AASB's perspective in December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/>
              </a:rPr>
              <a:t>Ongoing monitoring and research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/>
              </a:rPr>
              <a:t>Current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/>
              </a:rPr>
              <a:t>Focus on crypto-assets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/>
              </a:rPr>
              <a:t>Collaborating with CPA Australia and UNSW researcher</a:t>
            </a:r>
            <a:endParaRPr lang="en-US" sz="20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/>
              </a:rPr>
              <a:t>Outreach to gather views: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/>
              </a:rPr>
              <a:t>Pervasiveness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/>
              </a:rPr>
              <a:t>Accounting and reporting concerns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88134A-61A9-BC17-7230-162A69E0F0F9}"/>
              </a:ext>
            </a:extLst>
          </p:cNvPr>
          <p:cNvSpPr/>
          <p:nvPr/>
        </p:nvSpPr>
        <p:spPr>
          <a:xfrm>
            <a:off x="3323797" y="4861628"/>
            <a:ext cx="5022535" cy="10462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cs typeface="Calibri"/>
              </a:rPr>
              <a:t>AASB Virtual Dialogue Series </a:t>
            </a:r>
            <a:endParaRPr lang="en-US" sz="18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cs typeface="Calibri"/>
              </a:rPr>
              <a:t>8 February 2023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cs typeface="Calibri"/>
              </a:rPr>
              <a:t>4-5.15 pm (AEDT)</a:t>
            </a:r>
          </a:p>
        </p:txBody>
      </p:sp>
      <p:sp>
        <p:nvSpPr>
          <p:cNvPr id="7" name="スライド番号プレースホルダ 3">
            <a:extLst>
              <a:ext uri="{FF2B5EF4-FFF2-40B4-BE49-F238E27FC236}">
                <a16:creationId xmlns:a16="http://schemas.microsoft.com/office/drawing/2014/main" id="{2A4CDFAC-26B7-B16F-B1F8-A69F850D8F1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8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36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C02C-C073-CD08-0EB4-DA786ACA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600" b="1" dirty="0">
                <a:solidFill>
                  <a:srgbClr val="0070C0"/>
                </a:solidFill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4D347-A568-D571-F83B-787E8B9FC16C}"/>
              </a:ext>
            </a:extLst>
          </p:cNvPr>
          <p:cNvSpPr/>
          <p:nvPr/>
        </p:nvSpPr>
        <p:spPr>
          <a:xfrm>
            <a:off x="2364177" y="1433726"/>
            <a:ext cx="6624537" cy="35146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  <a:ea typeface="DengXian"/>
                <a:cs typeface="Calibri"/>
              </a:rPr>
              <a:t> </a:t>
            </a:r>
            <a:r>
              <a:rPr lang="en-AU" sz="2400" b="1" dirty="0">
                <a:solidFill>
                  <a:schemeClr val="tx1"/>
                </a:solidFill>
              </a:rPr>
              <a:t> </a:t>
            </a:r>
            <a:endParaRPr lang="en-AU" b="1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9943DD-1079-5B92-7213-17571D014B27}"/>
              </a:ext>
            </a:extLst>
          </p:cNvPr>
          <p:cNvGrpSpPr/>
          <p:nvPr/>
        </p:nvGrpSpPr>
        <p:grpSpPr>
          <a:xfrm>
            <a:off x="2392363" y="2201156"/>
            <a:ext cx="1940311" cy="2515639"/>
            <a:chOff x="3665071" y="2899240"/>
            <a:chExt cx="1940311" cy="2515639"/>
          </a:xfrm>
        </p:grpSpPr>
        <p:pic>
          <p:nvPicPr>
            <p:cNvPr id="8" name="Graphic 7" descr="Help with solid fill">
              <a:extLst>
                <a:ext uri="{FF2B5EF4-FFF2-40B4-BE49-F238E27FC236}">
                  <a16:creationId xmlns:a16="http://schemas.microsoft.com/office/drawing/2014/main" id="{9BE35BA7-942B-E549-8D45-924B5B2A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70556" y="289924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EB122D-125B-F242-AC94-8FC1FB936BAF}"/>
                </a:ext>
              </a:extLst>
            </p:cNvPr>
            <p:cNvSpPr txBox="1"/>
            <p:nvPr/>
          </p:nvSpPr>
          <p:spPr>
            <a:xfrm>
              <a:off x="3665071" y="4152995"/>
              <a:ext cx="194031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rPr>
                <a:t>Stakeholders’ understanding of 'proprietary information'</a:t>
              </a:r>
            </a:p>
            <a:p>
              <a:pPr algn="ctr"/>
              <a:endParaRPr lang="en-AU" dirty="0">
                <a:latin typeface="+mn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9EB4E2-6B3A-DA7F-5DDC-391CA9503203}"/>
              </a:ext>
            </a:extLst>
          </p:cNvPr>
          <p:cNvGrpSpPr/>
          <p:nvPr/>
        </p:nvGrpSpPr>
        <p:grpSpPr>
          <a:xfrm>
            <a:off x="4622476" y="2237727"/>
            <a:ext cx="1940311" cy="3019928"/>
            <a:chOff x="3657601" y="2899240"/>
            <a:chExt cx="1940311" cy="3019928"/>
          </a:xfrm>
        </p:grpSpPr>
        <p:pic>
          <p:nvPicPr>
            <p:cNvPr id="11" name="Graphic 10" descr="Help with solid fill">
              <a:extLst>
                <a:ext uri="{FF2B5EF4-FFF2-40B4-BE49-F238E27FC236}">
                  <a16:creationId xmlns:a16="http://schemas.microsoft.com/office/drawing/2014/main" id="{633C07C0-F465-7ECC-33E3-8885EFBE3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0556" y="289924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2777C6-4D84-DEC2-C43E-152A07BF5424}"/>
                </a:ext>
              </a:extLst>
            </p:cNvPr>
            <p:cNvSpPr txBox="1"/>
            <p:nvPr/>
          </p:nvSpPr>
          <p:spPr>
            <a:xfrm>
              <a:off x="3657601" y="3958760"/>
              <a:ext cx="1940311" cy="196040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dirty="0">
                  <a:latin typeface="+mn-lt"/>
                  <a:ea typeface="DengXian"/>
                  <a:cs typeface="Times New Roman"/>
                </a:rPr>
                <a:t>j</a:t>
              </a:r>
              <a:r>
                <a:rPr lang="en-AU" sz="1600" dirty="0">
                  <a:effectLst/>
                  <a:latin typeface="+mn-lt"/>
                  <a:ea typeface="DengXian"/>
                  <a:cs typeface="Times New Roman"/>
                </a:rPr>
                <a:t>udgement used in practice in determining capitalising research and development </a:t>
              </a:r>
              <a:r>
                <a:rPr lang="en-AU" sz="1600" dirty="0">
                  <a:latin typeface="+mn-lt"/>
                  <a:ea typeface="DengXian"/>
                  <a:cs typeface="Times New Roman"/>
                </a:rPr>
                <a:t>costs</a:t>
              </a:r>
              <a:endParaRPr lang="en-AU" sz="16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endParaRPr>
            </a:p>
            <a:p>
              <a:pPr algn="ctr"/>
              <a:endParaRPr lang="en-AU" dirty="0"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08374E-3B16-7BA9-EFC8-1F689A5C56E7}"/>
              </a:ext>
            </a:extLst>
          </p:cNvPr>
          <p:cNvGrpSpPr/>
          <p:nvPr/>
        </p:nvGrpSpPr>
        <p:grpSpPr>
          <a:xfrm>
            <a:off x="6880775" y="2285513"/>
            <a:ext cx="1940311" cy="2385340"/>
            <a:chOff x="3707581" y="2899240"/>
            <a:chExt cx="1940311" cy="2385340"/>
          </a:xfrm>
        </p:grpSpPr>
        <p:pic>
          <p:nvPicPr>
            <p:cNvPr id="14" name="Graphic 13" descr="Help with solid fill">
              <a:extLst>
                <a:ext uri="{FF2B5EF4-FFF2-40B4-BE49-F238E27FC236}">
                  <a16:creationId xmlns:a16="http://schemas.microsoft.com/office/drawing/2014/main" id="{D7C25A8B-7730-FFCA-FC23-640704983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70556" y="289924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CBB540-ED2F-5DE0-CB0E-2F5BF6172B1E}"/>
                </a:ext>
              </a:extLst>
            </p:cNvPr>
            <p:cNvSpPr txBox="1"/>
            <p:nvPr/>
          </p:nvSpPr>
          <p:spPr>
            <a:xfrm>
              <a:off x="3707581" y="4114580"/>
              <a:ext cx="1940311" cy="11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600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rPr>
                <a:t>further studies on intangible asset disclosures</a:t>
              </a:r>
            </a:p>
            <a:p>
              <a:pPr algn="ctr"/>
              <a:endParaRPr lang="en-AU" dirty="0">
                <a:latin typeface="+mn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FCFE7C9-34F8-DEB8-1614-999D14DB44AB}"/>
              </a:ext>
            </a:extLst>
          </p:cNvPr>
          <p:cNvSpPr txBox="1"/>
          <p:nvPr/>
        </p:nvSpPr>
        <p:spPr>
          <a:xfrm>
            <a:off x="7674455" y="2665845"/>
            <a:ext cx="1809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7FF3A-82CD-0449-F06D-FDBA22EEBDB0}"/>
              </a:ext>
            </a:extLst>
          </p:cNvPr>
          <p:cNvSpPr txBox="1"/>
          <p:nvPr/>
        </p:nvSpPr>
        <p:spPr>
          <a:xfrm>
            <a:off x="3951918" y="1546775"/>
            <a:ext cx="32814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b="1" dirty="0">
                <a:latin typeface="+mn-lt"/>
                <a:ea typeface="+mn-lt"/>
                <a:cs typeface="+mn-lt"/>
              </a:rPr>
              <a:t>Potential research projects </a:t>
            </a:r>
            <a:endParaRPr lang="en-US" sz="2000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73529D-E010-2290-F551-600EEF57153F}"/>
              </a:ext>
            </a:extLst>
          </p:cNvPr>
          <p:cNvSpPr/>
          <p:nvPr/>
        </p:nvSpPr>
        <p:spPr>
          <a:xfrm>
            <a:off x="198637" y="1420498"/>
            <a:ext cx="1974953" cy="3541058"/>
          </a:xfrm>
          <a:prstGeom prst="rect">
            <a:avLst/>
          </a:prstGeom>
          <a:solidFill>
            <a:srgbClr val="A2B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+mn-lt"/>
                <a:cs typeface="+mn-lt"/>
              </a:rPr>
              <a:t> </a:t>
            </a:r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Developing </a:t>
            </a: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project plan</a:t>
            </a:r>
            <a:endParaRPr lang="en-US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6BBAF0-8441-FECD-762D-2556D907D05C}"/>
              </a:ext>
            </a:extLst>
          </p:cNvPr>
          <p:cNvSpPr/>
          <p:nvPr/>
        </p:nvSpPr>
        <p:spPr>
          <a:xfrm>
            <a:off x="199572" y="5037196"/>
            <a:ext cx="8789142" cy="911411"/>
          </a:xfrm>
          <a:prstGeom prst="rect">
            <a:avLst/>
          </a:prstGeom>
          <a:solidFill>
            <a:srgbClr val="2B9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Collaborate with standard-setters and researchers</a:t>
            </a:r>
            <a:endParaRPr lang="en-US" sz="2400" dirty="0"/>
          </a:p>
        </p:txBody>
      </p:sp>
      <p:sp>
        <p:nvSpPr>
          <p:cNvPr id="20" name="スライド番号プレースホルダ 3">
            <a:extLst>
              <a:ext uri="{FF2B5EF4-FFF2-40B4-BE49-F238E27FC236}">
                <a16:creationId xmlns:a16="http://schemas.microsoft.com/office/drawing/2014/main" id="{EBB33624-D092-34FE-C673-8B733091C7F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9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047069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433</Words>
  <Application>Microsoft Office PowerPoint</Application>
  <PresentationFormat>On-screen Show (4:3)</PresentationFormat>
  <Paragraphs>88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Gothic</vt:lpstr>
      <vt:lpstr>ＭＳ Ｐゴシック</vt:lpstr>
      <vt:lpstr>ＭＳ Ｐゴシック</vt:lpstr>
      <vt:lpstr>Arial</vt:lpstr>
      <vt:lpstr>Calibri</vt:lpstr>
      <vt:lpstr>Tahoma</vt:lpstr>
      <vt:lpstr>Times</vt:lpstr>
      <vt:lpstr>Wingdings</vt:lpstr>
      <vt:lpstr>デザインの設定</vt:lpstr>
      <vt:lpstr>Office Theme</vt:lpstr>
      <vt:lpstr>Technical Session 1: Intangibles – where to go next</vt:lpstr>
      <vt:lpstr>Agenda</vt:lpstr>
      <vt:lpstr>AASB Staff Paper: Intangible Assets: Reducing the Financial Statements Information Gap Through Improved Disclosures</vt:lpstr>
      <vt:lpstr>Overview</vt:lpstr>
      <vt:lpstr>Examples</vt:lpstr>
      <vt:lpstr>Post-publication Outreach</vt:lpstr>
      <vt:lpstr>AASB Agenda Consultation</vt:lpstr>
      <vt:lpstr>Digital Assets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AASB Intangible Assets</dc:title>
  <dc:creator>MYHOME</dc:creator>
  <cp:lastModifiedBy>Maggie Man</cp:lastModifiedBy>
  <cp:revision>250</cp:revision>
  <cp:lastPrinted>2017-10-24T04:39:51Z</cp:lastPrinted>
  <dcterms:created xsi:type="dcterms:W3CDTF">2005-05-26T10:22:14Z</dcterms:created>
  <dcterms:modified xsi:type="dcterms:W3CDTF">2022-10-27T00:07:51Z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